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8" r:id="rId1"/>
  </p:sldMasterIdLst>
  <p:notesMasterIdLst>
    <p:notesMasterId r:id="rId14"/>
  </p:notesMasterIdLst>
  <p:sldIdLst>
    <p:sldId id="265" r:id="rId2"/>
    <p:sldId id="264" r:id="rId3"/>
    <p:sldId id="274" r:id="rId4"/>
    <p:sldId id="271" r:id="rId5"/>
    <p:sldId id="272" r:id="rId6"/>
    <p:sldId id="267" r:id="rId7"/>
    <p:sldId id="270" r:id="rId8"/>
    <p:sldId id="277" r:id="rId9"/>
    <p:sldId id="275" r:id="rId10"/>
    <p:sldId id="276" r:id="rId11"/>
    <p:sldId id="259"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599" autoAdjust="0"/>
  </p:normalViewPr>
  <p:slideViewPr>
    <p:cSldViewPr snapToGrid="0" snapToObjects="1">
      <p:cViewPr varScale="1">
        <p:scale>
          <a:sx n="77" d="100"/>
          <a:sy n="77" d="100"/>
        </p:scale>
        <p:origin x="-126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25DBA1-47BC-A243-8C10-ED0CAFEF9A9A}" type="datetimeFigureOut">
              <a:rPr lang="en-US" smtClean="0"/>
              <a:t>6/13/16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5E67DD-3C51-8F49-AF78-8509866821B2}" type="slidenum">
              <a:rPr lang="en-US" smtClean="0"/>
              <a:t>‹#›</a:t>
            </a:fld>
            <a:endParaRPr lang="en-US"/>
          </a:p>
        </p:txBody>
      </p:sp>
    </p:spTree>
    <p:extLst>
      <p:ext uri="{BB962C8B-B14F-4D97-AF65-F5344CB8AC3E}">
        <p14:creationId xmlns:p14="http://schemas.microsoft.com/office/powerpoint/2010/main" val="26729991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0B18897-5732-2B4B-9EE1-194FAC145DCE}" type="slidenum">
              <a:rPr lang="en-US" sz="1200" b="0"/>
              <a:pPr eaLnBrk="1" hangingPunct="1"/>
              <a:t>1</a:t>
            </a:fld>
            <a:endParaRPr lang="en-US" sz="1200" b="0" dirty="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5AEF8A4-1D9A-6145-9302-ECDC78ABD14D}" type="datetimeFigureOut">
              <a:rPr lang="en-US" smtClean="0"/>
              <a:t>6/13/16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7C346D-76EA-DE4A-AEB1-8B6A3BA1A7D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AEF8A4-1D9A-6145-9302-ECDC78ABD14D}" type="datetimeFigureOut">
              <a:rPr lang="en-US" smtClean="0"/>
              <a:t>6/13/16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7C346D-76EA-DE4A-AEB1-8B6A3BA1A7DF}" type="slidenum">
              <a:rPr lang="en-US" smtClean="0"/>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5AEF8A4-1D9A-6145-9302-ECDC78ABD14D}" type="datetimeFigureOut">
              <a:rPr lang="en-US" smtClean="0"/>
              <a:t>6/13/16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7C346D-76EA-DE4A-AEB1-8B6A3BA1A7DF}"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5AEF8A4-1D9A-6145-9302-ECDC78ABD14D}" type="datetimeFigureOut">
              <a:rPr lang="en-US" smtClean="0"/>
              <a:t>6/13/16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7C346D-76EA-DE4A-AEB1-8B6A3BA1A7D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5AEF8A4-1D9A-6145-9302-ECDC78ABD14D}" type="datetimeFigureOut">
              <a:rPr lang="en-US" smtClean="0"/>
              <a:t>6/13/16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7C346D-76EA-DE4A-AEB1-8B6A3BA1A7D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5AEF8A4-1D9A-6145-9302-ECDC78ABD14D}" type="datetimeFigureOut">
              <a:rPr lang="en-US" smtClean="0"/>
              <a:t>6/13/16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AEF8A4-1D9A-6145-9302-ECDC78ABD14D}" type="datetimeFigureOut">
              <a:rPr lang="en-US" smtClean="0"/>
              <a:t>6/13/16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7C346D-76EA-DE4A-AEB1-8B6A3BA1A7D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5AEF8A4-1D9A-6145-9302-ECDC78ABD14D}" type="datetimeFigureOut">
              <a:rPr lang="en-US" smtClean="0"/>
              <a:t>6/13/16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7C346D-76EA-DE4A-AEB1-8B6A3BA1A7D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5AEF8A4-1D9A-6145-9302-ECDC78ABD14D}" type="datetimeFigureOut">
              <a:rPr lang="en-US" smtClean="0"/>
              <a:t>6/13/16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7C346D-76EA-DE4A-AEB1-8B6A3BA1A7D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5AEF8A4-1D9A-6145-9302-ECDC78ABD14D}" type="datetimeFigureOut">
              <a:rPr lang="en-US" smtClean="0"/>
              <a:t>6/13/16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7C346D-76EA-DE4A-AEB1-8B6A3BA1A7D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EF8A4-1D9A-6145-9302-ECDC78ABD14D}" type="datetimeFigureOut">
              <a:rPr lang="en-US" smtClean="0"/>
              <a:t>6/13/16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7C346D-76EA-DE4A-AEB1-8B6A3BA1A7D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AEF8A4-1D9A-6145-9302-ECDC78ABD14D}" type="datetimeFigureOut">
              <a:rPr lang="en-US" smtClean="0"/>
              <a:t>6/13/16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7C346D-76EA-DE4A-AEB1-8B6A3BA1A7D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C5AEF8A4-1D9A-6145-9302-ECDC78ABD14D}" type="datetimeFigureOut">
              <a:rPr lang="en-US" smtClean="0"/>
              <a:t>6/13/16</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C7C346D-76EA-DE4A-AEB1-8B6A3BA1A7D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ctrTitle"/>
          </p:nvPr>
        </p:nvSpPr>
        <p:spPr>
          <a:xfrm>
            <a:off x="152400" y="329697"/>
            <a:ext cx="8763000" cy="1965970"/>
          </a:xfrm>
        </p:spPr>
        <p:txBody>
          <a:bodyPr>
            <a:normAutofit/>
          </a:bodyPr>
          <a:lstStyle/>
          <a:p>
            <a:pPr algn="ctr"/>
            <a:r>
              <a:rPr lang="en-US" sz="3100" dirty="0" smtClean="0">
                <a:solidFill>
                  <a:schemeClr val="bg2">
                    <a:lumMod val="10000"/>
                  </a:schemeClr>
                </a:solidFill>
                <a:latin typeface="Times" charset="0"/>
                <a:ea typeface="ＭＳ Ｐゴシック" charset="0"/>
                <a:cs typeface="Times" charset="0"/>
              </a:rPr>
              <a:t> Jack Michael and the Multiple Effects of </a:t>
            </a:r>
            <a:br>
              <a:rPr lang="en-US" sz="3100" dirty="0" smtClean="0">
                <a:solidFill>
                  <a:schemeClr val="bg2">
                    <a:lumMod val="10000"/>
                  </a:schemeClr>
                </a:solidFill>
                <a:latin typeface="Times" charset="0"/>
                <a:ea typeface="ＭＳ Ｐゴシック" charset="0"/>
                <a:cs typeface="Times" charset="0"/>
              </a:rPr>
            </a:br>
            <a:r>
              <a:rPr lang="en-US" sz="3100" dirty="0" smtClean="0">
                <a:solidFill>
                  <a:schemeClr val="bg2">
                    <a:lumMod val="10000"/>
                  </a:schemeClr>
                </a:solidFill>
                <a:latin typeface="Times" charset="0"/>
                <a:ea typeface="ＭＳ Ｐゴシック" charset="0"/>
                <a:cs typeface="Times" charset="0"/>
              </a:rPr>
              <a:t>a Single Environmental Change</a:t>
            </a:r>
            <a:endParaRPr lang="en-US" sz="3100" dirty="0">
              <a:solidFill>
                <a:schemeClr val="bg2">
                  <a:lumMod val="10000"/>
                </a:schemeClr>
              </a:solidFill>
              <a:latin typeface="Times" charset="0"/>
              <a:ea typeface="ＭＳ Ｐゴシック" charset="0"/>
              <a:cs typeface="Times" charset="0"/>
            </a:endParaRPr>
          </a:p>
        </p:txBody>
      </p:sp>
      <p:sp>
        <p:nvSpPr>
          <p:cNvPr id="27650" name="Rectangle 3"/>
          <p:cNvSpPr>
            <a:spLocks noGrp="1" noChangeArrowheads="1"/>
          </p:cNvSpPr>
          <p:nvPr>
            <p:ph type="subTitle" idx="1"/>
          </p:nvPr>
        </p:nvSpPr>
        <p:spPr>
          <a:xfrm>
            <a:off x="1143000" y="2918428"/>
            <a:ext cx="6858000" cy="2588731"/>
          </a:xfrm>
        </p:spPr>
        <p:txBody>
          <a:bodyPr/>
          <a:lstStyle/>
          <a:p>
            <a:pPr eaLnBrk="1" hangingPunct="1">
              <a:buFont typeface="Wingdings" charset="0"/>
              <a:buNone/>
            </a:pPr>
            <a:r>
              <a:rPr lang="en-US" dirty="0" smtClean="0">
                <a:solidFill>
                  <a:schemeClr val="bg2">
                    <a:lumMod val="10000"/>
                  </a:schemeClr>
                </a:solidFill>
                <a:latin typeface="Times" charset="0"/>
                <a:ea typeface="ＭＳ Ｐゴシック" charset="0"/>
                <a:cs typeface="ＭＳ Ｐゴシック" charset="0"/>
              </a:rPr>
              <a:t>Comments</a:t>
            </a:r>
          </a:p>
          <a:p>
            <a:pPr eaLnBrk="1" hangingPunct="1">
              <a:buFont typeface="Wingdings" charset="0"/>
              <a:buNone/>
            </a:pPr>
            <a:r>
              <a:rPr lang="en-US" dirty="0" smtClean="0">
                <a:solidFill>
                  <a:schemeClr val="bg2">
                    <a:lumMod val="10000"/>
                  </a:schemeClr>
                </a:solidFill>
                <a:latin typeface="Times" charset="0"/>
                <a:ea typeface="ＭＳ Ｐゴシック" charset="0"/>
                <a:cs typeface="ＭＳ Ｐゴシック" charset="0"/>
              </a:rPr>
              <a:t>by</a:t>
            </a:r>
            <a:endParaRPr lang="en-US" dirty="0">
              <a:solidFill>
                <a:schemeClr val="bg2">
                  <a:lumMod val="10000"/>
                </a:schemeClr>
              </a:solidFill>
              <a:latin typeface="Times" charset="0"/>
              <a:ea typeface="ＭＳ Ｐゴシック" charset="0"/>
              <a:cs typeface="ＭＳ Ｐゴシック" charset="0"/>
            </a:endParaRPr>
          </a:p>
          <a:p>
            <a:pPr eaLnBrk="1" hangingPunct="1">
              <a:buFont typeface="Wingdings" charset="0"/>
              <a:buNone/>
            </a:pPr>
            <a:r>
              <a:rPr lang="en-US" sz="2400" dirty="0">
                <a:solidFill>
                  <a:schemeClr val="bg2">
                    <a:lumMod val="10000"/>
                  </a:schemeClr>
                </a:solidFill>
                <a:latin typeface="Times" charset="0"/>
                <a:ea typeface="ＭＳ Ｐゴシック" charset="0"/>
                <a:cs typeface="ＭＳ Ｐゴシック" charset="0"/>
              </a:rPr>
              <a:t>Mark L. </a:t>
            </a:r>
            <a:r>
              <a:rPr lang="en-US" sz="2400" dirty="0" smtClean="0">
                <a:solidFill>
                  <a:schemeClr val="bg2">
                    <a:lumMod val="10000"/>
                  </a:schemeClr>
                </a:solidFill>
                <a:latin typeface="Times" charset="0"/>
                <a:ea typeface="ＭＳ Ｐゴシック" charset="0"/>
                <a:cs typeface="ＭＳ Ｐゴシック" charset="0"/>
              </a:rPr>
              <a:t>Sundberg</a:t>
            </a:r>
            <a:endParaRPr lang="en-US" sz="2400" dirty="0">
              <a:solidFill>
                <a:schemeClr val="bg2">
                  <a:lumMod val="10000"/>
                </a:schemeClr>
              </a:solidFill>
              <a:latin typeface="Times" charset="0"/>
              <a:ea typeface="ＭＳ Ｐゴシック" charset="0"/>
              <a:cs typeface="ＭＳ Ｐゴシック" charset="0"/>
            </a:endParaRPr>
          </a:p>
          <a:p>
            <a:pPr eaLnBrk="1" hangingPunct="1">
              <a:buFont typeface="Wingdings" charset="0"/>
              <a:buNone/>
            </a:pPr>
            <a:endParaRPr lang="en-US" sz="2400" dirty="0">
              <a:solidFill>
                <a:srgbClr val="1B4171"/>
              </a:solidFill>
              <a:latin typeface="Times" charset="0"/>
              <a:ea typeface="ＭＳ Ｐゴシック" charset="0"/>
              <a:cs typeface="ＭＳ Ｐゴシック" charset="0"/>
            </a:endParaRPr>
          </a:p>
        </p:txBody>
      </p:sp>
    </p:spTree>
    <p:extLst>
      <p:ext uri="{BB962C8B-B14F-4D97-AF65-F5344CB8AC3E}">
        <p14:creationId xmlns:p14="http://schemas.microsoft.com/office/powerpoint/2010/main" val="1507143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33824"/>
          </a:xfrm>
        </p:spPr>
        <p:txBody>
          <a:bodyPr/>
          <a:lstStyle/>
          <a:p>
            <a:r>
              <a:rPr lang="en-US" sz="3600" dirty="0" smtClean="0">
                <a:solidFill>
                  <a:schemeClr val="bg2">
                    <a:lumMod val="25000"/>
                  </a:schemeClr>
                </a:solidFill>
                <a:latin typeface="Times"/>
                <a:cs typeface="Times"/>
              </a:rPr>
              <a:t>Jack Michael</a:t>
            </a:r>
            <a:endParaRPr lang="en-US" sz="3600" dirty="0">
              <a:solidFill>
                <a:schemeClr val="bg2">
                  <a:lumMod val="25000"/>
                </a:schemeClr>
              </a:solidFill>
              <a:latin typeface="Times"/>
              <a:cs typeface="Times"/>
            </a:endParaRPr>
          </a:p>
        </p:txBody>
      </p:sp>
      <p:sp>
        <p:nvSpPr>
          <p:cNvPr id="3" name="Content Placeholder 2"/>
          <p:cNvSpPr>
            <a:spLocks noGrp="1"/>
          </p:cNvSpPr>
          <p:nvPr>
            <p:ph idx="1"/>
          </p:nvPr>
        </p:nvSpPr>
        <p:spPr>
          <a:xfrm>
            <a:off x="549275" y="1435100"/>
            <a:ext cx="8042276" cy="5048937"/>
          </a:xfrm>
        </p:spPr>
        <p:txBody>
          <a:bodyPr>
            <a:normAutofit/>
          </a:bodyPr>
          <a:lstStyle/>
          <a:p>
            <a:r>
              <a:rPr lang="en-US" dirty="0" smtClean="0">
                <a:solidFill>
                  <a:schemeClr val="tx1"/>
                </a:solidFill>
                <a:latin typeface="Times"/>
                <a:cs typeface="Times"/>
              </a:rPr>
              <a:t>Michael (2004) also identified three additional function altering effects</a:t>
            </a:r>
          </a:p>
          <a:p>
            <a:pPr lvl="1"/>
            <a:r>
              <a:rPr lang="en-US" dirty="0" smtClean="0">
                <a:solidFill>
                  <a:schemeClr val="tx1"/>
                </a:solidFill>
                <a:latin typeface="Times"/>
                <a:cs typeface="Times"/>
              </a:rPr>
              <a:t>Pairing for a new </a:t>
            </a:r>
            <a:r>
              <a:rPr lang="en-US" dirty="0" err="1" smtClean="0">
                <a:solidFill>
                  <a:schemeClr val="tx1"/>
                </a:solidFill>
                <a:latin typeface="Times"/>
                <a:cs typeface="Times"/>
              </a:rPr>
              <a:t>S</a:t>
            </a:r>
            <a:r>
              <a:rPr lang="en-US" baseline="30000" dirty="0" err="1" smtClean="0">
                <a:solidFill>
                  <a:schemeClr val="tx1"/>
                </a:solidFill>
                <a:latin typeface="Times"/>
                <a:cs typeface="Times"/>
              </a:rPr>
              <a:t>r</a:t>
            </a:r>
            <a:r>
              <a:rPr lang="en-US" dirty="0" smtClean="0">
                <a:solidFill>
                  <a:schemeClr val="tx1"/>
                </a:solidFill>
                <a:latin typeface="Times"/>
                <a:cs typeface="Times"/>
              </a:rPr>
              <a:t>, </a:t>
            </a:r>
            <a:r>
              <a:rPr lang="en-US" dirty="0" err="1" smtClean="0">
                <a:solidFill>
                  <a:schemeClr val="tx1"/>
                </a:solidFill>
                <a:latin typeface="Times"/>
                <a:cs typeface="Times"/>
              </a:rPr>
              <a:t>S</a:t>
            </a:r>
            <a:r>
              <a:rPr lang="en-US" baseline="30000" dirty="0" err="1" smtClean="0">
                <a:solidFill>
                  <a:schemeClr val="tx1"/>
                </a:solidFill>
                <a:latin typeface="Times"/>
                <a:cs typeface="Times"/>
              </a:rPr>
              <a:t>p</a:t>
            </a:r>
            <a:r>
              <a:rPr lang="en-US" dirty="0" smtClean="0">
                <a:solidFill>
                  <a:schemeClr val="tx1"/>
                </a:solidFill>
                <a:latin typeface="Times"/>
                <a:cs typeface="Times"/>
              </a:rPr>
              <a:t>, &amp; CMO-S</a:t>
            </a:r>
          </a:p>
          <a:p>
            <a:pPr lvl="1"/>
            <a:r>
              <a:rPr lang="en-US" dirty="0" smtClean="0">
                <a:solidFill>
                  <a:schemeClr val="tx1"/>
                </a:solidFill>
                <a:latin typeface="Times"/>
                <a:cs typeface="Times"/>
              </a:rPr>
              <a:t>Pairing in a response-consequence contingency for a new S</a:t>
            </a:r>
            <a:r>
              <a:rPr lang="en-US" baseline="30000" dirty="0" smtClean="0">
                <a:solidFill>
                  <a:schemeClr val="tx1"/>
                </a:solidFill>
                <a:latin typeface="Times"/>
                <a:cs typeface="Times"/>
              </a:rPr>
              <a:t>D</a:t>
            </a:r>
            <a:r>
              <a:rPr lang="en-US" dirty="0" smtClean="0">
                <a:solidFill>
                  <a:schemeClr val="tx1"/>
                </a:solidFill>
                <a:latin typeface="Times"/>
                <a:cs typeface="Times"/>
              </a:rPr>
              <a:t>, CMO-T, &amp; CMO-R</a:t>
            </a:r>
          </a:p>
          <a:p>
            <a:pPr lvl="1"/>
            <a:r>
              <a:rPr lang="en-US" dirty="0" err="1" smtClean="0">
                <a:solidFill>
                  <a:schemeClr val="tx1"/>
                </a:solidFill>
                <a:latin typeface="Times"/>
                <a:cs typeface="Times"/>
              </a:rPr>
              <a:t>Unpairing</a:t>
            </a:r>
            <a:r>
              <a:rPr lang="en-US" dirty="0" smtClean="0">
                <a:solidFill>
                  <a:schemeClr val="tx1"/>
                </a:solidFill>
                <a:latin typeface="Times"/>
                <a:cs typeface="Times"/>
              </a:rPr>
              <a:t> weakens the effects (extinction)</a:t>
            </a:r>
          </a:p>
          <a:p>
            <a:r>
              <a:rPr lang="en-US" dirty="0" err="1" smtClean="0">
                <a:solidFill>
                  <a:schemeClr val="tx1"/>
                </a:solidFill>
                <a:latin typeface="Times"/>
                <a:cs typeface="Times"/>
              </a:rPr>
              <a:t>Schlinger</a:t>
            </a:r>
            <a:r>
              <a:rPr lang="en-US" dirty="0" smtClean="0">
                <a:solidFill>
                  <a:schemeClr val="tx1"/>
                </a:solidFill>
                <a:latin typeface="Times"/>
                <a:cs typeface="Times"/>
              </a:rPr>
              <a:t> &amp; Blakely suggest several other function altering effects, for example;</a:t>
            </a:r>
          </a:p>
          <a:p>
            <a:pPr lvl="1"/>
            <a:r>
              <a:rPr lang="en-US" dirty="0" smtClean="0">
                <a:solidFill>
                  <a:schemeClr val="tx1"/>
                </a:solidFill>
                <a:latin typeface="Times"/>
                <a:cs typeface="Times"/>
              </a:rPr>
              <a:t>Conditional discriminations</a:t>
            </a:r>
          </a:p>
          <a:p>
            <a:pPr lvl="1"/>
            <a:r>
              <a:rPr lang="en-US" dirty="0" smtClean="0">
                <a:solidFill>
                  <a:schemeClr val="tx1"/>
                </a:solidFill>
                <a:latin typeface="Times"/>
                <a:cs typeface="Times"/>
              </a:rPr>
              <a:t>Verbal function-altering operations</a:t>
            </a:r>
          </a:p>
          <a:p>
            <a:pPr lvl="1"/>
            <a:r>
              <a:rPr lang="en-US" dirty="0" smtClean="0">
                <a:solidFill>
                  <a:schemeClr val="tx1"/>
                </a:solidFill>
                <a:latin typeface="Times"/>
                <a:cs typeface="Times"/>
              </a:rPr>
              <a:t>Operations that result in observational learning</a:t>
            </a:r>
          </a:p>
          <a:p>
            <a:endParaRPr lang="en-US" dirty="0" smtClean="0">
              <a:solidFill>
                <a:schemeClr val="tx1"/>
              </a:solidFill>
              <a:latin typeface="Times"/>
              <a:cs typeface="Times"/>
            </a:endParaRPr>
          </a:p>
          <a:p>
            <a:endParaRPr lang="en-US" dirty="0" smtClean="0">
              <a:solidFill>
                <a:schemeClr val="tx1"/>
              </a:solidFill>
              <a:latin typeface="Times"/>
              <a:cs typeface="Times"/>
            </a:endParaRPr>
          </a:p>
        </p:txBody>
      </p:sp>
    </p:spTree>
    <p:extLst>
      <p:ext uri="{BB962C8B-B14F-4D97-AF65-F5344CB8AC3E}">
        <p14:creationId xmlns:p14="http://schemas.microsoft.com/office/powerpoint/2010/main" val="2625537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4"/>
          <p:cNvSpPr>
            <a:spLocks noGrp="1"/>
          </p:cNvSpPr>
          <p:nvPr>
            <p:ph type="title"/>
          </p:nvPr>
        </p:nvSpPr>
        <p:spPr>
          <a:xfrm>
            <a:off x="838200" y="0"/>
            <a:ext cx="7791450" cy="1066800"/>
          </a:xfrm>
        </p:spPr>
        <p:txBody>
          <a:bodyPr>
            <a:normAutofit/>
          </a:bodyPr>
          <a:lstStyle/>
          <a:p>
            <a:pPr eaLnBrk="1" hangingPunct="1"/>
            <a:r>
              <a:rPr lang="en-US" sz="2800" dirty="0" smtClean="0">
                <a:solidFill>
                  <a:schemeClr val="tx1"/>
                </a:solidFill>
                <a:latin typeface="Times" charset="0"/>
                <a:cs typeface="Times" charset="0"/>
              </a:rPr>
              <a:t>“An environmental change...usually has more than one effect on behavior” (Michael, 1995, p. 273)</a:t>
            </a:r>
            <a:endParaRPr lang="en-US" sz="2800" dirty="0">
              <a:solidFill>
                <a:schemeClr val="tx1"/>
              </a:solidFill>
              <a:latin typeface="Times" charset="0"/>
              <a:cs typeface="Times" charset="0"/>
            </a:endParaRPr>
          </a:p>
        </p:txBody>
      </p:sp>
      <p:sp>
        <p:nvSpPr>
          <p:cNvPr id="99389" name="Rectangle 45"/>
          <p:cNvSpPr>
            <a:spLocks noChangeArrowheads="1"/>
          </p:cNvSpPr>
          <p:nvPr/>
        </p:nvSpPr>
        <p:spPr bwMode="auto">
          <a:xfrm>
            <a:off x="4824576" y="2126026"/>
            <a:ext cx="608606" cy="277041"/>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dirty="0"/>
          </a:p>
        </p:txBody>
      </p:sp>
      <p:grpSp>
        <p:nvGrpSpPr>
          <p:cNvPr id="99375" name="Group 48"/>
          <p:cNvGrpSpPr>
            <a:grpSpLocks/>
          </p:cNvGrpSpPr>
          <p:nvPr/>
        </p:nvGrpSpPr>
        <p:grpSpPr bwMode="auto">
          <a:xfrm>
            <a:off x="2051679" y="2622716"/>
            <a:ext cx="1528378" cy="1107996"/>
            <a:chOff x="7213066" y="3581400"/>
            <a:chExt cx="1549934" cy="1648819"/>
          </a:xfrm>
        </p:grpSpPr>
        <p:sp>
          <p:nvSpPr>
            <p:cNvPr id="99376" name="Rectangle 13"/>
            <p:cNvSpPr>
              <a:spLocks noChangeArrowheads="1"/>
            </p:cNvSpPr>
            <p:nvPr/>
          </p:nvSpPr>
          <p:spPr bwMode="auto">
            <a:xfrm>
              <a:off x="7315200" y="3581400"/>
              <a:ext cx="1447800" cy="12192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dirty="0"/>
            </a:p>
          </p:txBody>
        </p:sp>
        <p:sp>
          <p:nvSpPr>
            <p:cNvPr id="99377" name="TextBox 28"/>
            <p:cNvSpPr txBox="1">
              <a:spLocks noChangeArrowheads="1"/>
            </p:cNvSpPr>
            <p:nvPr/>
          </p:nvSpPr>
          <p:spPr bwMode="auto">
            <a:xfrm>
              <a:off x="7213066" y="3581400"/>
              <a:ext cx="1549934" cy="164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900">
                  <a:solidFill>
                    <a:schemeClr val="tx1"/>
                  </a:solidFill>
                  <a:latin typeface="Arial" charset="0"/>
                  <a:ea typeface="ＭＳ Ｐゴシック" charset="0"/>
                  <a:cs typeface="ＭＳ Ｐゴシック" charset="0"/>
                </a:defRPr>
              </a:lvl1pPr>
              <a:lvl2pPr marL="742950" indent="-285750">
                <a:defRPr sz="2900">
                  <a:solidFill>
                    <a:schemeClr val="tx1"/>
                  </a:solidFill>
                  <a:latin typeface="Arial" charset="0"/>
                  <a:ea typeface="ＭＳ Ｐゴシック" charset="0"/>
                </a:defRPr>
              </a:lvl2pPr>
              <a:lvl3pPr marL="1143000" indent="-228600">
                <a:defRPr sz="2900">
                  <a:solidFill>
                    <a:schemeClr val="tx1"/>
                  </a:solidFill>
                  <a:latin typeface="Arial" charset="0"/>
                  <a:ea typeface="ＭＳ Ｐゴシック" charset="0"/>
                </a:defRPr>
              </a:lvl3pPr>
              <a:lvl4pPr marL="1600200" indent="-228600">
                <a:defRPr sz="2900">
                  <a:solidFill>
                    <a:schemeClr val="tx1"/>
                  </a:solidFill>
                  <a:latin typeface="Arial" charset="0"/>
                  <a:ea typeface="ＭＳ Ｐゴシック" charset="0"/>
                </a:defRPr>
              </a:lvl4pPr>
              <a:lvl5pPr marL="2057400" indent="-228600">
                <a:defRPr sz="2900">
                  <a:solidFill>
                    <a:schemeClr val="tx1"/>
                  </a:solidFill>
                  <a:latin typeface="Arial" charset="0"/>
                  <a:ea typeface="ＭＳ Ｐゴシック" charset="0"/>
                </a:defRPr>
              </a:lvl5pPr>
              <a:lvl6pPr marL="2514600" indent="-228600" eaLnBrk="0" fontAlgn="base" hangingPunct="0">
                <a:spcBef>
                  <a:spcPct val="0"/>
                </a:spcBef>
                <a:spcAft>
                  <a:spcPct val="0"/>
                </a:spcAft>
                <a:defRPr sz="2900">
                  <a:solidFill>
                    <a:schemeClr val="tx1"/>
                  </a:solidFill>
                  <a:latin typeface="Arial" charset="0"/>
                  <a:ea typeface="ＭＳ Ｐゴシック" charset="0"/>
                </a:defRPr>
              </a:lvl6pPr>
              <a:lvl7pPr marL="2971800" indent="-228600" eaLnBrk="0" fontAlgn="base" hangingPunct="0">
                <a:spcBef>
                  <a:spcPct val="0"/>
                </a:spcBef>
                <a:spcAft>
                  <a:spcPct val="0"/>
                </a:spcAft>
                <a:defRPr sz="2900">
                  <a:solidFill>
                    <a:schemeClr val="tx1"/>
                  </a:solidFill>
                  <a:latin typeface="Arial" charset="0"/>
                  <a:ea typeface="ＭＳ Ｐゴシック" charset="0"/>
                </a:defRPr>
              </a:lvl7pPr>
              <a:lvl8pPr marL="3429000" indent="-228600" eaLnBrk="0" fontAlgn="base" hangingPunct="0">
                <a:spcBef>
                  <a:spcPct val="0"/>
                </a:spcBef>
                <a:spcAft>
                  <a:spcPct val="0"/>
                </a:spcAft>
                <a:defRPr sz="2900">
                  <a:solidFill>
                    <a:schemeClr val="tx1"/>
                  </a:solidFill>
                  <a:latin typeface="Arial" charset="0"/>
                  <a:ea typeface="ＭＳ Ｐゴシック" charset="0"/>
                </a:defRPr>
              </a:lvl8pPr>
              <a:lvl9pPr marL="3886200" indent="-228600" eaLnBrk="0" fontAlgn="base" hangingPunct="0">
                <a:spcBef>
                  <a:spcPct val="0"/>
                </a:spcBef>
                <a:spcAft>
                  <a:spcPct val="0"/>
                </a:spcAft>
                <a:defRPr sz="2900">
                  <a:solidFill>
                    <a:schemeClr val="tx1"/>
                  </a:solidFill>
                  <a:latin typeface="Arial" charset="0"/>
                  <a:ea typeface="ＭＳ Ｐゴシック" charset="0"/>
                </a:defRPr>
              </a:lvl9pPr>
            </a:lstStyle>
            <a:p>
              <a:pPr algn="ctr"/>
              <a:r>
                <a:rPr lang="en-US" sz="1400" b="1" dirty="0" smtClean="0"/>
                <a:t>S</a:t>
              </a:r>
              <a:r>
                <a:rPr lang="en-US" sz="1400" b="1" baseline="30000" dirty="0" smtClean="0"/>
                <a:t>D</a:t>
              </a:r>
              <a:r>
                <a:rPr lang="en-US" sz="1400" b="1" dirty="0" smtClean="0"/>
                <a:t>1</a:t>
              </a:r>
              <a:endParaRPr lang="en-US" sz="1400" dirty="0"/>
            </a:p>
            <a:p>
              <a:pPr algn="ctr"/>
              <a:r>
                <a:rPr lang="en-US" sz="1200" dirty="0" smtClean="0"/>
                <a:t>Single stimulus change: Song from an ice cream truck</a:t>
              </a:r>
              <a:endParaRPr lang="en-US" sz="1200" dirty="0"/>
            </a:p>
            <a:p>
              <a:pPr algn="ctr"/>
              <a:endParaRPr lang="en-US" sz="1600" dirty="0"/>
            </a:p>
          </p:txBody>
        </p:sp>
      </p:grpSp>
      <p:sp>
        <p:nvSpPr>
          <p:cNvPr id="83" name="TextBox 82"/>
          <p:cNvSpPr txBox="1">
            <a:spLocks noChangeArrowheads="1"/>
          </p:cNvSpPr>
          <p:nvPr/>
        </p:nvSpPr>
        <p:spPr bwMode="auto">
          <a:xfrm>
            <a:off x="5334000" y="5181600"/>
            <a:ext cx="1846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900">
                <a:solidFill>
                  <a:schemeClr val="tx1"/>
                </a:solidFill>
                <a:latin typeface="Arial" charset="0"/>
                <a:ea typeface="ＭＳ Ｐゴシック" charset="0"/>
                <a:cs typeface="ＭＳ Ｐゴシック" charset="0"/>
              </a:defRPr>
            </a:lvl1pPr>
            <a:lvl2pPr marL="742950" indent="-285750">
              <a:defRPr sz="2900">
                <a:solidFill>
                  <a:schemeClr val="tx1"/>
                </a:solidFill>
                <a:latin typeface="Arial" charset="0"/>
                <a:ea typeface="ＭＳ Ｐゴシック" charset="0"/>
              </a:defRPr>
            </a:lvl2pPr>
            <a:lvl3pPr marL="1143000" indent="-228600">
              <a:defRPr sz="2900">
                <a:solidFill>
                  <a:schemeClr val="tx1"/>
                </a:solidFill>
                <a:latin typeface="Arial" charset="0"/>
                <a:ea typeface="ＭＳ Ｐゴシック" charset="0"/>
              </a:defRPr>
            </a:lvl3pPr>
            <a:lvl4pPr marL="1600200" indent="-228600">
              <a:defRPr sz="2900">
                <a:solidFill>
                  <a:schemeClr val="tx1"/>
                </a:solidFill>
                <a:latin typeface="Arial" charset="0"/>
                <a:ea typeface="ＭＳ Ｐゴシック" charset="0"/>
              </a:defRPr>
            </a:lvl4pPr>
            <a:lvl5pPr marL="2057400" indent="-228600">
              <a:defRPr sz="2900">
                <a:solidFill>
                  <a:schemeClr val="tx1"/>
                </a:solidFill>
                <a:latin typeface="Arial" charset="0"/>
                <a:ea typeface="ＭＳ Ｐゴシック" charset="0"/>
              </a:defRPr>
            </a:lvl5pPr>
            <a:lvl6pPr marL="2514600" indent="-228600" eaLnBrk="0" fontAlgn="base" hangingPunct="0">
              <a:spcBef>
                <a:spcPct val="0"/>
              </a:spcBef>
              <a:spcAft>
                <a:spcPct val="0"/>
              </a:spcAft>
              <a:defRPr sz="2900">
                <a:solidFill>
                  <a:schemeClr val="tx1"/>
                </a:solidFill>
                <a:latin typeface="Arial" charset="0"/>
                <a:ea typeface="ＭＳ Ｐゴシック" charset="0"/>
              </a:defRPr>
            </a:lvl6pPr>
            <a:lvl7pPr marL="2971800" indent="-228600" eaLnBrk="0" fontAlgn="base" hangingPunct="0">
              <a:spcBef>
                <a:spcPct val="0"/>
              </a:spcBef>
              <a:spcAft>
                <a:spcPct val="0"/>
              </a:spcAft>
              <a:defRPr sz="2900">
                <a:solidFill>
                  <a:schemeClr val="tx1"/>
                </a:solidFill>
                <a:latin typeface="Arial" charset="0"/>
                <a:ea typeface="ＭＳ Ｐゴシック" charset="0"/>
              </a:defRPr>
            </a:lvl7pPr>
            <a:lvl8pPr marL="3429000" indent="-228600" eaLnBrk="0" fontAlgn="base" hangingPunct="0">
              <a:spcBef>
                <a:spcPct val="0"/>
              </a:spcBef>
              <a:spcAft>
                <a:spcPct val="0"/>
              </a:spcAft>
              <a:defRPr sz="2900">
                <a:solidFill>
                  <a:schemeClr val="tx1"/>
                </a:solidFill>
                <a:latin typeface="Arial" charset="0"/>
                <a:ea typeface="ＭＳ Ｐゴシック" charset="0"/>
              </a:defRPr>
            </a:lvl8pPr>
            <a:lvl9pPr marL="3886200" indent="-228600" eaLnBrk="0" fontAlgn="base" hangingPunct="0">
              <a:spcBef>
                <a:spcPct val="0"/>
              </a:spcBef>
              <a:spcAft>
                <a:spcPct val="0"/>
              </a:spcAft>
              <a:defRPr sz="2900">
                <a:solidFill>
                  <a:schemeClr val="tx1"/>
                </a:solidFill>
                <a:latin typeface="Arial" charset="0"/>
                <a:ea typeface="ＭＳ Ｐゴシック" charset="0"/>
              </a:defRPr>
            </a:lvl9pPr>
          </a:lstStyle>
          <a:p>
            <a:r>
              <a:rPr lang="en-US" sz="1400" dirty="0" smtClean="0"/>
              <a:t> </a:t>
            </a:r>
            <a:endParaRPr lang="en-US" dirty="0"/>
          </a:p>
        </p:txBody>
      </p:sp>
      <p:sp>
        <p:nvSpPr>
          <p:cNvPr id="66" name="TextBox 65"/>
          <p:cNvSpPr txBox="1">
            <a:spLocks noChangeArrowheads="1"/>
          </p:cNvSpPr>
          <p:nvPr/>
        </p:nvSpPr>
        <p:spPr bwMode="auto">
          <a:xfrm>
            <a:off x="5334000" y="4724400"/>
            <a:ext cx="1846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900">
                <a:solidFill>
                  <a:schemeClr val="tx1"/>
                </a:solidFill>
                <a:latin typeface="Arial" charset="0"/>
                <a:ea typeface="ＭＳ Ｐゴシック" charset="0"/>
                <a:cs typeface="ＭＳ Ｐゴシック" charset="0"/>
              </a:defRPr>
            </a:lvl1pPr>
            <a:lvl2pPr marL="742950" indent="-285750">
              <a:defRPr sz="2900">
                <a:solidFill>
                  <a:schemeClr val="tx1"/>
                </a:solidFill>
                <a:latin typeface="Arial" charset="0"/>
                <a:ea typeface="ＭＳ Ｐゴシック" charset="0"/>
              </a:defRPr>
            </a:lvl2pPr>
            <a:lvl3pPr marL="1143000" indent="-228600">
              <a:defRPr sz="2900">
                <a:solidFill>
                  <a:schemeClr val="tx1"/>
                </a:solidFill>
                <a:latin typeface="Arial" charset="0"/>
                <a:ea typeface="ＭＳ Ｐゴシック" charset="0"/>
              </a:defRPr>
            </a:lvl3pPr>
            <a:lvl4pPr marL="1600200" indent="-228600">
              <a:defRPr sz="2900">
                <a:solidFill>
                  <a:schemeClr val="tx1"/>
                </a:solidFill>
                <a:latin typeface="Arial" charset="0"/>
                <a:ea typeface="ＭＳ Ｐゴシック" charset="0"/>
              </a:defRPr>
            </a:lvl4pPr>
            <a:lvl5pPr marL="2057400" indent="-228600">
              <a:defRPr sz="2900">
                <a:solidFill>
                  <a:schemeClr val="tx1"/>
                </a:solidFill>
                <a:latin typeface="Arial" charset="0"/>
                <a:ea typeface="ＭＳ Ｐゴシック" charset="0"/>
              </a:defRPr>
            </a:lvl5pPr>
            <a:lvl6pPr marL="2514600" indent="-228600" eaLnBrk="0" fontAlgn="base" hangingPunct="0">
              <a:spcBef>
                <a:spcPct val="0"/>
              </a:spcBef>
              <a:spcAft>
                <a:spcPct val="0"/>
              </a:spcAft>
              <a:defRPr sz="2900">
                <a:solidFill>
                  <a:schemeClr val="tx1"/>
                </a:solidFill>
                <a:latin typeface="Arial" charset="0"/>
                <a:ea typeface="ＭＳ Ｐゴシック" charset="0"/>
              </a:defRPr>
            </a:lvl6pPr>
            <a:lvl7pPr marL="2971800" indent="-228600" eaLnBrk="0" fontAlgn="base" hangingPunct="0">
              <a:spcBef>
                <a:spcPct val="0"/>
              </a:spcBef>
              <a:spcAft>
                <a:spcPct val="0"/>
              </a:spcAft>
              <a:defRPr sz="2900">
                <a:solidFill>
                  <a:schemeClr val="tx1"/>
                </a:solidFill>
                <a:latin typeface="Arial" charset="0"/>
                <a:ea typeface="ＭＳ Ｐゴシック" charset="0"/>
              </a:defRPr>
            </a:lvl7pPr>
            <a:lvl8pPr marL="3429000" indent="-228600" eaLnBrk="0" fontAlgn="base" hangingPunct="0">
              <a:spcBef>
                <a:spcPct val="0"/>
              </a:spcBef>
              <a:spcAft>
                <a:spcPct val="0"/>
              </a:spcAft>
              <a:defRPr sz="2900">
                <a:solidFill>
                  <a:schemeClr val="tx1"/>
                </a:solidFill>
                <a:latin typeface="Arial" charset="0"/>
                <a:ea typeface="ＭＳ Ｐゴシック" charset="0"/>
              </a:defRPr>
            </a:lvl8pPr>
            <a:lvl9pPr marL="3886200" indent="-228600" eaLnBrk="0" fontAlgn="base" hangingPunct="0">
              <a:spcBef>
                <a:spcPct val="0"/>
              </a:spcBef>
              <a:spcAft>
                <a:spcPct val="0"/>
              </a:spcAft>
              <a:defRPr sz="2900">
                <a:solidFill>
                  <a:schemeClr val="tx1"/>
                </a:solidFill>
                <a:latin typeface="Arial" charset="0"/>
                <a:ea typeface="ＭＳ Ｐゴシック" charset="0"/>
              </a:defRPr>
            </a:lvl9pPr>
          </a:lstStyle>
          <a:p>
            <a:r>
              <a:rPr lang="en-US" sz="1400" dirty="0" smtClean="0"/>
              <a:t> </a:t>
            </a:r>
            <a:endParaRPr lang="en-US" dirty="0"/>
          </a:p>
        </p:txBody>
      </p:sp>
      <p:sp>
        <p:nvSpPr>
          <p:cNvPr id="85" name="TextBox 84"/>
          <p:cNvSpPr txBox="1">
            <a:spLocks noChangeArrowheads="1"/>
          </p:cNvSpPr>
          <p:nvPr/>
        </p:nvSpPr>
        <p:spPr bwMode="auto">
          <a:xfrm>
            <a:off x="4800600" y="5181600"/>
            <a:ext cx="1846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900">
                <a:solidFill>
                  <a:schemeClr val="tx1"/>
                </a:solidFill>
                <a:latin typeface="Arial" charset="0"/>
                <a:ea typeface="ＭＳ Ｐゴシック" charset="0"/>
                <a:cs typeface="ＭＳ Ｐゴシック" charset="0"/>
              </a:defRPr>
            </a:lvl1pPr>
            <a:lvl2pPr marL="742950" indent="-285750">
              <a:defRPr sz="2900">
                <a:solidFill>
                  <a:schemeClr val="tx1"/>
                </a:solidFill>
                <a:latin typeface="Arial" charset="0"/>
                <a:ea typeface="ＭＳ Ｐゴシック" charset="0"/>
              </a:defRPr>
            </a:lvl2pPr>
            <a:lvl3pPr marL="1143000" indent="-228600">
              <a:defRPr sz="2900">
                <a:solidFill>
                  <a:schemeClr val="tx1"/>
                </a:solidFill>
                <a:latin typeface="Arial" charset="0"/>
                <a:ea typeface="ＭＳ Ｐゴシック" charset="0"/>
              </a:defRPr>
            </a:lvl3pPr>
            <a:lvl4pPr marL="1600200" indent="-228600">
              <a:defRPr sz="2900">
                <a:solidFill>
                  <a:schemeClr val="tx1"/>
                </a:solidFill>
                <a:latin typeface="Arial" charset="0"/>
                <a:ea typeface="ＭＳ Ｐゴシック" charset="0"/>
              </a:defRPr>
            </a:lvl4pPr>
            <a:lvl5pPr marL="2057400" indent="-228600">
              <a:defRPr sz="2900">
                <a:solidFill>
                  <a:schemeClr val="tx1"/>
                </a:solidFill>
                <a:latin typeface="Arial" charset="0"/>
                <a:ea typeface="ＭＳ Ｐゴシック" charset="0"/>
              </a:defRPr>
            </a:lvl5pPr>
            <a:lvl6pPr marL="2514600" indent="-228600" eaLnBrk="0" fontAlgn="base" hangingPunct="0">
              <a:spcBef>
                <a:spcPct val="0"/>
              </a:spcBef>
              <a:spcAft>
                <a:spcPct val="0"/>
              </a:spcAft>
              <a:defRPr sz="2900">
                <a:solidFill>
                  <a:schemeClr val="tx1"/>
                </a:solidFill>
                <a:latin typeface="Arial" charset="0"/>
                <a:ea typeface="ＭＳ Ｐゴシック" charset="0"/>
              </a:defRPr>
            </a:lvl6pPr>
            <a:lvl7pPr marL="2971800" indent="-228600" eaLnBrk="0" fontAlgn="base" hangingPunct="0">
              <a:spcBef>
                <a:spcPct val="0"/>
              </a:spcBef>
              <a:spcAft>
                <a:spcPct val="0"/>
              </a:spcAft>
              <a:defRPr sz="2900">
                <a:solidFill>
                  <a:schemeClr val="tx1"/>
                </a:solidFill>
                <a:latin typeface="Arial" charset="0"/>
                <a:ea typeface="ＭＳ Ｐゴシック" charset="0"/>
              </a:defRPr>
            </a:lvl7pPr>
            <a:lvl8pPr marL="3429000" indent="-228600" eaLnBrk="0" fontAlgn="base" hangingPunct="0">
              <a:spcBef>
                <a:spcPct val="0"/>
              </a:spcBef>
              <a:spcAft>
                <a:spcPct val="0"/>
              </a:spcAft>
              <a:defRPr sz="2900">
                <a:solidFill>
                  <a:schemeClr val="tx1"/>
                </a:solidFill>
                <a:latin typeface="Arial" charset="0"/>
                <a:ea typeface="ＭＳ Ｐゴシック" charset="0"/>
              </a:defRPr>
            </a:lvl8pPr>
            <a:lvl9pPr marL="3886200" indent="-228600" eaLnBrk="0" fontAlgn="base" hangingPunct="0">
              <a:spcBef>
                <a:spcPct val="0"/>
              </a:spcBef>
              <a:spcAft>
                <a:spcPct val="0"/>
              </a:spcAft>
              <a:defRPr sz="2900">
                <a:solidFill>
                  <a:schemeClr val="tx1"/>
                </a:solidFill>
                <a:latin typeface="Arial" charset="0"/>
                <a:ea typeface="ＭＳ Ｐゴシック" charset="0"/>
              </a:defRPr>
            </a:lvl9pPr>
          </a:lstStyle>
          <a:p>
            <a:r>
              <a:rPr lang="en-US" sz="1400" dirty="0" smtClean="0"/>
              <a:t> </a:t>
            </a:r>
            <a:endParaRPr lang="en-US" dirty="0"/>
          </a:p>
        </p:txBody>
      </p:sp>
      <p:sp>
        <p:nvSpPr>
          <p:cNvPr id="8" name="TextBox 7"/>
          <p:cNvSpPr txBox="1"/>
          <p:nvPr/>
        </p:nvSpPr>
        <p:spPr>
          <a:xfrm rot="20594534">
            <a:off x="3655540" y="2157362"/>
            <a:ext cx="1177863" cy="276999"/>
          </a:xfrm>
          <a:prstGeom prst="rect">
            <a:avLst/>
          </a:prstGeom>
          <a:noFill/>
        </p:spPr>
        <p:txBody>
          <a:bodyPr wrap="square" rtlCol="0">
            <a:spAutoFit/>
          </a:bodyPr>
          <a:lstStyle/>
          <a:p>
            <a:r>
              <a:rPr lang="en-US" sz="1200" dirty="0" smtClean="0">
                <a:latin typeface="Times"/>
                <a:cs typeface="Times"/>
              </a:rPr>
              <a:t>Nonverbal S</a:t>
            </a:r>
            <a:r>
              <a:rPr lang="en-US" sz="1200" baseline="30000" dirty="0" smtClean="0">
                <a:latin typeface="Times"/>
                <a:cs typeface="Times"/>
              </a:rPr>
              <a:t>D</a:t>
            </a:r>
            <a:endParaRPr lang="en-US" sz="1200" baseline="30000" dirty="0">
              <a:latin typeface="Times"/>
              <a:cs typeface="Times"/>
            </a:endParaRPr>
          </a:p>
        </p:txBody>
      </p:sp>
      <p:sp>
        <p:nvSpPr>
          <p:cNvPr id="10" name="TextBox 9"/>
          <p:cNvSpPr txBox="1"/>
          <p:nvPr/>
        </p:nvSpPr>
        <p:spPr>
          <a:xfrm>
            <a:off x="4909286" y="2126068"/>
            <a:ext cx="447283" cy="276999"/>
          </a:xfrm>
          <a:prstGeom prst="rect">
            <a:avLst/>
          </a:prstGeom>
          <a:noFill/>
        </p:spPr>
        <p:txBody>
          <a:bodyPr wrap="none" rtlCol="0">
            <a:spAutoFit/>
          </a:bodyPr>
          <a:lstStyle/>
          <a:p>
            <a:r>
              <a:rPr lang="en-US" sz="1200" dirty="0" smtClean="0">
                <a:latin typeface="Times"/>
                <a:cs typeface="Times"/>
              </a:rPr>
              <a:t>Tact</a:t>
            </a:r>
            <a:endParaRPr lang="en-US" sz="1200" dirty="0">
              <a:latin typeface="Times"/>
              <a:cs typeface="Times"/>
            </a:endParaRPr>
          </a:p>
        </p:txBody>
      </p:sp>
      <p:cxnSp>
        <p:nvCxnSpPr>
          <p:cNvPr id="84" name="Straight Arrow Connector 83"/>
          <p:cNvCxnSpPr>
            <a:endCxn id="21" idx="1"/>
          </p:cNvCxnSpPr>
          <p:nvPr/>
        </p:nvCxnSpPr>
        <p:spPr bwMode="auto">
          <a:xfrm flipV="1">
            <a:off x="3617397" y="2743810"/>
            <a:ext cx="1165504" cy="14509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bwMode="auto">
          <a:xfrm flipV="1">
            <a:off x="3630454" y="3132987"/>
            <a:ext cx="1113744" cy="2714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bwMode="auto">
          <a:xfrm>
            <a:off x="3617397" y="3345813"/>
            <a:ext cx="1148790" cy="15914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1" name="Rectangle 45"/>
          <p:cNvSpPr>
            <a:spLocks noChangeArrowheads="1"/>
          </p:cNvSpPr>
          <p:nvPr/>
        </p:nvSpPr>
        <p:spPr bwMode="auto">
          <a:xfrm>
            <a:off x="4836789" y="2618602"/>
            <a:ext cx="608606" cy="255612"/>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dirty="0"/>
          </a:p>
        </p:txBody>
      </p:sp>
      <p:sp>
        <p:nvSpPr>
          <p:cNvPr id="20" name="TextBox 19"/>
          <p:cNvSpPr txBox="1"/>
          <p:nvPr/>
        </p:nvSpPr>
        <p:spPr>
          <a:xfrm rot="21177295">
            <a:off x="3720768" y="2546587"/>
            <a:ext cx="1032329" cy="276999"/>
          </a:xfrm>
          <a:prstGeom prst="rect">
            <a:avLst/>
          </a:prstGeom>
          <a:noFill/>
        </p:spPr>
        <p:txBody>
          <a:bodyPr wrap="none" rtlCol="0">
            <a:spAutoFit/>
          </a:bodyPr>
          <a:lstStyle/>
          <a:p>
            <a:r>
              <a:rPr lang="en-US" sz="1200" dirty="0" smtClean="0">
                <a:latin typeface="Times"/>
                <a:cs typeface="Times"/>
              </a:rPr>
              <a:t>Nonverbal S</a:t>
            </a:r>
            <a:r>
              <a:rPr lang="en-US" sz="1200" baseline="30000" dirty="0" smtClean="0">
                <a:latin typeface="Times"/>
                <a:cs typeface="Times"/>
              </a:rPr>
              <a:t>D</a:t>
            </a:r>
            <a:endParaRPr lang="en-US" sz="1200" baseline="30000" dirty="0">
              <a:latin typeface="Times"/>
              <a:cs typeface="Times"/>
            </a:endParaRPr>
          </a:p>
        </p:txBody>
      </p:sp>
      <p:sp>
        <p:nvSpPr>
          <p:cNvPr id="21" name="TextBox 20"/>
          <p:cNvSpPr txBox="1"/>
          <p:nvPr/>
        </p:nvSpPr>
        <p:spPr>
          <a:xfrm>
            <a:off x="4782901" y="2605310"/>
            <a:ext cx="714784" cy="276999"/>
          </a:xfrm>
          <a:prstGeom prst="rect">
            <a:avLst/>
          </a:prstGeom>
          <a:noFill/>
        </p:spPr>
        <p:txBody>
          <a:bodyPr wrap="none" rtlCol="0">
            <a:spAutoFit/>
          </a:bodyPr>
          <a:lstStyle/>
          <a:p>
            <a:r>
              <a:rPr lang="en-US" sz="1200" dirty="0" smtClean="0">
                <a:latin typeface="Times"/>
                <a:cs typeface="Times"/>
              </a:rPr>
              <a:t>Running</a:t>
            </a:r>
            <a:endParaRPr lang="en-US" sz="1200" dirty="0">
              <a:latin typeface="Times"/>
              <a:cs typeface="Times"/>
            </a:endParaRPr>
          </a:p>
        </p:txBody>
      </p:sp>
      <p:sp>
        <p:nvSpPr>
          <p:cNvPr id="92" name="Rectangle 45"/>
          <p:cNvSpPr>
            <a:spLocks noChangeArrowheads="1"/>
          </p:cNvSpPr>
          <p:nvPr/>
        </p:nvSpPr>
        <p:spPr bwMode="auto">
          <a:xfrm>
            <a:off x="4769372" y="3383059"/>
            <a:ext cx="805111" cy="255612"/>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dirty="0"/>
          </a:p>
        </p:txBody>
      </p:sp>
      <p:sp>
        <p:nvSpPr>
          <p:cNvPr id="94" name="Rectangle 45"/>
          <p:cNvSpPr>
            <a:spLocks noChangeArrowheads="1"/>
          </p:cNvSpPr>
          <p:nvPr/>
        </p:nvSpPr>
        <p:spPr bwMode="auto">
          <a:xfrm>
            <a:off x="4835621" y="3001638"/>
            <a:ext cx="608606" cy="255612"/>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dirty="0"/>
          </a:p>
        </p:txBody>
      </p:sp>
      <p:sp>
        <p:nvSpPr>
          <p:cNvPr id="96" name="Rectangle 45"/>
          <p:cNvSpPr>
            <a:spLocks noChangeArrowheads="1"/>
          </p:cNvSpPr>
          <p:nvPr/>
        </p:nvSpPr>
        <p:spPr bwMode="auto">
          <a:xfrm>
            <a:off x="4842645" y="3801113"/>
            <a:ext cx="608606" cy="255612"/>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dirty="0"/>
          </a:p>
        </p:txBody>
      </p:sp>
      <p:sp>
        <p:nvSpPr>
          <p:cNvPr id="23" name="TextBox 22"/>
          <p:cNvSpPr txBox="1"/>
          <p:nvPr/>
        </p:nvSpPr>
        <p:spPr>
          <a:xfrm>
            <a:off x="3745395" y="2891236"/>
            <a:ext cx="787395" cy="276999"/>
          </a:xfrm>
          <a:prstGeom prst="rect">
            <a:avLst/>
          </a:prstGeom>
          <a:noFill/>
        </p:spPr>
        <p:txBody>
          <a:bodyPr wrap="none" rtlCol="0">
            <a:spAutoFit/>
          </a:bodyPr>
          <a:lstStyle/>
          <a:p>
            <a:r>
              <a:rPr lang="en-US" sz="1200" dirty="0" smtClean="0">
                <a:latin typeface="Times"/>
                <a:cs typeface="Times"/>
              </a:rPr>
              <a:t>Verbal S</a:t>
            </a:r>
            <a:r>
              <a:rPr lang="en-US" sz="1200" baseline="30000" dirty="0" smtClean="0">
                <a:latin typeface="Times"/>
                <a:cs typeface="Times"/>
              </a:rPr>
              <a:t>D</a:t>
            </a:r>
            <a:endParaRPr lang="en-US" sz="1200" baseline="30000" dirty="0">
              <a:latin typeface="Times"/>
              <a:cs typeface="Times"/>
            </a:endParaRPr>
          </a:p>
        </p:txBody>
      </p:sp>
      <p:sp>
        <p:nvSpPr>
          <p:cNvPr id="24" name="TextBox 23"/>
          <p:cNvSpPr txBox="1"/>
          <p:nvPr/>
        </p:nvSpPr>
        <p:spPr>
          <a:xfrm>
            <a:off x="4815234" y="2988924"/>
            <a:ext cx="611916" cy="276999"/>
          </a:xfrm>
          <a:prstGeom prst="rect">
            <a:avLst/>
          </a:prstGeom>
          <a:noFill/>
        </p:spPr>
        <p:txBody>
          <a:bodyPr wrap="none" rtlCol="0">
            <a:spAutoFit/>
          </a:bodyPr>
          <a:lstStyle/>
          <a:p>
            <a:r>
              <a:rPr lang="en-US" sz="1200" dirty="0" smtClean="0">
                <a:latin typeface="Times"/>
                <a:cs typeface="Times"/>
              </a:rPr>
              <a:t>Echoic</a:t>
            </a:r>
            <a:endParaRPr lang="en-US" sz="1200" dirty="0">
              <a:latin typeface="Times"/>
              <a:cs typeface="Times"/>
            </a:endParaRPr>
          </a:p>
        </p:txBody>
      </p:sp>
      <p:sp>
        <p:nvSpPr>
          <p:cNvPr id="97" name="Rectangle 45"/>
          <p:cNvSpPr>
            <a:spLocks noChangeArrowheads="1"/>
          </p:cNvSpPr>
          <p:nvPr/>
        </p:nvSpPr>
        <p:spPr bwMode="auto">
          <a:xfrm>
            <a:off x="4814298" y="4217109"/>
            <a:ext cx="685801" cy="255612"/>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dirty="0"/>
          </a:p>
        </p:txBody>
      </p:sp>
      <p:cxnSp>
        <p:nvCxnSpPr>
          <p:cNvPr id="100" name="Straight Arrow Connector 99"/>
          <p:cNvCxnSpPr/>
          <p:nvPr/>
        </p:nvCxnSpPr>
        <p:spPr bwMode="auto">
          <a:xfrm>
            <a:off x="3630454" y="3458968"/>
            <a:ext cx="1109086" cy="4698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bwMode="auto">
          <a:xfrm>
            <a:off x="3618774" y="3595836"/>
            <a:ext cx="1096342" cy="7508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rot="1337164">
            <a:off x="3835862" y="3428732"/>
            <a:ext cx="637690" cy="276999"/>
          </a:xfrm>
          <a:prstGeom prst="rect">
            <a:avLst/>
          </a:prstGeom>
        </p:spPr>
        <p:txBody>
          <a:bodyPr wrap="none">
            <a:spAutoFit/>
          </a:bodyPr>
          <a:lstStyle/>
          <a:p>
            <a:r>
              <a:rPr lang="en-US" sz="1200" dirty="0" smtClean="0">
                <a:latin typeface="Times"/>
                <a:cs typeface="Times"/>
              </a:rPr>
              <a:t>CEO-T</a:t>
            </a:r>
            <a:endParaRPr lang="en-US" sz="1200" dirty="0">
              <a:latin typeface="Times"/>
              <a:cs typeface="Times"/>
            </a:endParaRPr>
          </a:p>
        </p:txBody>
      </p:sp>
      <p:sp>
        <p:nvSpPr>
          <p:cNvPr id="105" name="TextBox 104"/>
          <p:cNvSpPr txBox="1"/>
          <p:nvPr/>
        </p:nvSpPr>
        <p:spPr>
          <a:xfrm>
            <a:off x="4849960" y="3765455"/>
            <a:ext cx="543739" cy="276999"/>
          </a:xfrm>
          <a:prstGeom prst="rect">
            <a:avLst/>
          </a:prstGeom>
          <a:noFill/>
        </p:spPr>
        <p:txBody>
          <a:bodyPr wrap="none" rtlCol="0">
            <a:spAutoFit/>
          </a:bodyPr>
          <a:lstStyle/>
          <a:p>
            <a:r>
              <a:rPr lang="en-US" sz="1200" dirty="0" smtClean="0">
                <a:latin typeface="Times"/>
                <a:cs typeface="Times"/>
              </a:rPr>
              <a:t>Mand</a:t>
            </a:r>
            <a:endParaRPr lang="en-US" sz="1200" dirty="0">
              <a:latin typeface="Times"/>
              <a:cs typeface="Times"/>
            </a:endParaRPr>
          </a:p>
        </p:txBody>
      </p:sp>
      <p:sp>
        <p:nvSpPr>
          <p:cNvPr id="30" name="Rectangle 29"/>
          <p:cNvSpPr/>
          <p:nvPr/>
        </p:nvSpPr>
        <p:spPr>
          <a:xfrm rot="452708">
            <a:off x="3852457" y="3186022"/>
            <a:ext cx="787395" cy="276999"/>
          </a:xfrm>
          <a:prstGeom prst="rect">
            <a:avLst/>
          </a:prstGeom>
        </p:spPr>
        <p:txBody>
          <a:bodyPr wrap="none">
            <a:spAutoFit/>
          </a:bodyPr>
          <a:lstStyle/>
          <a:p>
            <a:r>
              <a:rPr lang="en-US" sz="1200" dirty="0" smtClean="0">
                <a:latin typeface="Times"/>
                <a:cs typeface="Times"/>
              </a:rPr>
              <a:t>Verbal S</a:t>
            </a:r>
            <a:r>
              <a:rPr lang="en-US" sz="1200" baseline="30000" dirty="0" smtClean="0">
                <a:latin typeface="Times"/>
                <a:cs typeface="Times"/>
              </a:rPr>
              <a:t>D</a:t>
            </a:r>
            <a:endParaRPr lang="en-US" sz="1200" baseline="30000" dirty="0">
              <a:latin typeface="Times"/>
              <a:cs typeface="Times"/>
            </a:endParaRPr>
          </a:p>
        </p:txBody>
      </p:sp>
      <p:sp>
        <p:nvSpPr>
          <p:cNvPr id="31" name="TextBox 30"/>
          <p:cNvSpPr txBox="1"/>
          <p:nvPr/>
        </p:nvSpPr>
        <p:spPr>
          <a:xfrm>
            <a:off x="4739540" y="3166905"/>
            <a:ext cx="908698" cy="461665"/>
          </a:xfrm>
          <a:prstGeom prst="rect">
            <a:avLst/>
          </a:prstGeom>
          <a:noFill/>
        </p:spPr>
        <p:txBody>
          <a:bodyPr wrap="square" rtlCol="0">
            <a:spAutoFit/>
          </a:bodyPr>
          <a:lstStyle/>
          <a:p>
            <a:r>
              <a:rPr lang="en-US" sz="1200" dirty="0" smtClean="0">
                <a:latin typeface="Times"/>
                <a:cs typeface="Times"/>
              </a:rPr>
              <a:t>  Intraverbal</a:t>
            </a:r>
            <a:endParaRPr lang="en-US" sz="1200" dirty="0">
              <a:latin typeface="Times"/>
              <a:cs typeface="Times"/>
            </a:endParaRPr>
          </a:p>
        </p:txBody>
      </p:sp>
      <p:sp>
        <p:nvSpPr>
          <p:cNvPr id="32" name="TextBox 31"/>
          <p:cNvSpPr txBox="1"/>
          <p:nvPr/>
        </p:nvSpPr>
        <p:spPr>
          <a:xfrm rot="2036867">
            <a:off x="3880016" y="3639667"/>
            <a:ext cx="372894" cy="276999"/>
          </a:xfrm>
          <a:prstGeom prst="rect">
            <a:avLst/>
          </a:prstGeom>
          <a:noFill/>
        </p:spPr>
        <p:txBody>
          <a:bodyPr wrap="none" rtlCol="0">
            <a:spAutoFit/>
          </a:bodyPr>
          <a:lstStyle/>
          <a:p>
            <a:r>
              <a:rPr lang="en-US" sz="1200" dirty="0" smtClean="0">
                <a:latin typeface="Times"/>
                <a:cs typeface="Times"/>
              </a:rPr>
              <a:t>CS</a:t>
            </a:r>
            <a:endParaRPr lang="en-US" sz="1200" dirty="0">
              <a:latin typeface="Times"/>
              <a:cs typeface="Times"/>
            </a:endParaRPr>
          </a:p>
        </p:txBody>
      </p:sp>
      <p:sp>
        <p:nvSpPr>
          <p:cNvPr id="33" name="TextBox 32"/>
          <p:cNvSpPr txBox="1"/>
          <p:nvPr/>
        </p:nvSpPr>
        <p:spPr>
          <a:xfrm>
            <a:off x="4760682" y="4175848"/>
            <a:ext cx="813043" cy="276999"/>
          </a:xfrm>
          <a:prstGeom prst="rect">
            <a:avLst/>
          </a:prstGeom>
          <a:noFill/>
        </p:spPr>
        <p:txBody>
          <a:bodyPr wrap="none" rtlCol="0">
            <a:spAutoFit/>
          </a:bodyPr>
          <a:lstStyle/>
          <a:p>
            <a:r>
              <a:rPr lang="en-US" sz="1200" dirty="0" smtClean="0">
                <a:latin typeface="Times"/>
                <a:cs typeface="Times"/>
              </a:rPr>
              <a:t>Salivation</a:t>
            </a:r>
            <a:endParaRPr lang="en-US" sz="1200" dirty="0">
              <a:latin typeface="Times"/>
              <a:cs typeface="Times"/>
            </a:endParaRPr>
          </a:p>
        </p:txBody>
      </p:sp>
      <p:cxnSp>
        <p:nvCxnSpPr>
          <p:cNvPr id="110" name="Straight Arrow Connector 109"/>
          <p:cNvCxnSpPr/>
          <p:nvPr/>
        </p:nvCxnSpPr>
        <p:spPr bwMode="auto">
          <a:xfrm>
            <a:off x="3457631" y="3628570"/>
            <a:ext cx="1257485" cy="113246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rot="2488340">
            <a:off x="3883710" y="4004486"/>
            <a:ext cx="633507" cy="276999"/>
          </a:xfrm>
          <a:prstGeom prst="rect">
            <a:avLst/>
          </a:prstGeom>
          <a:noFill/>
        </p:spPr>
        <p:txBody>
          <a:bodyPr wrap="none" rtlCol="0">
            <a:spAutoFit/>
          </a:bodyPr>
          <a:lstStyle/>
          <a:p>
            <a:r>
              <a:rPr lang="en-US" sz="1200" dirty="0" smtClean="0">
                <a:latin typeface="Times"/>
                <a:cs typeface="Times"/>
              </a:rPr>
              <a:t>Pairing</a:t>
            </a:r>
            <a:endParaRPr lang="en-US" sz="1200" dirty="0">
              <a:latin typeface="Times"/>
              <a:cs typeface="Times"/>
            </a:endParaRPr>
          </a:p>
        </p:txBody>
      </p:sp>
      <p:sp>
        <p:nvSpPr>
          <p:cNvPr id="117" name="Rectangle 45"/>
          <p:cNvSpPr>
            <a:spLocks noChangeArrowheads="1"/>
          </p:cNvSpPr>
          <p:nvPr/>
        </p:nvSpPr>
        <p:spPr bwMode="auto">
          <a:xfrm>
            <a:off x="4819816" y="4689874"/>
            <a:ext cx="750963" cy="40296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dirty="0"/>
          </a:p>
        </p:txBody>
      </p:sp>
      <p:sp>
        <p:nvSpPr>
          <p:cNvPr id="38" name="TextBox 37"/>
          <p:cNvSpPr txBox="1"/>
          <p:nvPr/>
        </p:nvSpPr>
        <p:spPr>
          <a:xfrm>
            <a:off x="4685489" y="4640958"/>
            <a:ext cx="965915" cy="461665"/>
          </a:xfrm>
          <a:prstGeom prst="rect">
            <a:avLst/>
          </a:prstGeom>
          <a:noFill/>
        </p:spPr>
        <p:txBody>
          <a:bodyPr wrap="square" rtlCol="0">
            <a:spAutoFit/>
          </a:bodyPr>
          <a:lstStyle/>
          <a:p>
            <a:pPr algn="ctr"/>
            <a:r>
              <a:rPr lang="en-US" sz="1200" dirty="0" smtClean="0">
                <a:latin typeface="Times"/>
                <a:cs typeface="Times"/>
              </a:rPr>
              <a:t>Cuckoo Clock</a:t>
            </a:r>
          </a:p>
        </p:txBody>
      </p:sp>
      <p:cxnSp>
        <p:nvCxnSpPr>
          <p:cNvPr id="119" name="Straight Arrow Connector 118"/>
          <p:cNvCxnSpPr/>
          <p:nvPr/>
        </p:nvCxnSpPr>
        <p:spPr bwMode="auto">
          <a:xfrm>
            <a:off x="892743" y="3441724"/>
            <a:ext cx="24300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bwMode="auto">
          <a:xfrm flipV="1">
            <a:off x="1789354" y="3173648"/>
            <a:ext cx="335597" cy="26836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6" name="Rectangle 45"/>
          <p:cNvSpPr>
            <a:spLocks noChangeArrowheads="1"/>
          </p:cNvSpPr>
          <p:nvPr/>
        </p:nvSpPr>
        <p:spPr bwMode="auto">
          <a:xfrm>
            <a:off x="1180748" y="3124668"/>
            <a:ext cx="608606" cy="597636"/>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45" name="TextBox 44"/>
          <p:cNvSpPr txBox="1"/>
          <p:nvPr/>
        </p:nvSpPr>
        <p:spPr>
          <a:xfrm>
            <a:off x="1085380" y="3103891"/>
            <a:ext cx="791578" cy="646331"/>
          </a:xfrm>
          <a:prstGeom prst="rect">
            <a:avLst/>
          </a:prstGeom>
          <a:noFill/>
        </p:spPr>
        <p:txBody>
          <a:bodyPr wrap="none" rtlCol="0">
            <a:spAutoFit/>
          </a:bodyPr>
          <a:lstStyle/>
          <a:p>
            <a:pPr algn="ctr"/>
            <a:r>
              <a:rPr lang="en-US" sz="1200" dirty="0" smtClean="0">
                <a:latin typeface="Times"/>
                <a:cs typeface="Times"/>
              </a:rPr>
              <a:t>Charlie</a:t>
            </a:r>
          </a:p>
          <a:p>
            <a:pPr algn="ctr"/>
            <a:r>
              <a:rPr lang="en-US" sz="1200" dirty="0" smtClean="0">
                <a:latin typeface="Times"/>
                <a:cs typeface="Times"/>
              </a:rPr>
              <a:t>Throwing</a:t>
            </a:r>
          </a:p>
          <a:p>
            <a:pPr algn="ctr"/>
            <a:r>
              <a:rPr lang="en-US" sz="1200" dirty="0" smtClean="0">
                <a:latin typeface="Times"/>
                <a:cs typeface="Times"/>
              </a:rPr>
              <a:t> toys</a:t>
            </a:r>
            <a:endParaRPr lang="en-US" sz="1200" dirty="0">
              <a:latin typeface="Times"/>
              <a:cs typeface="Times"/>
            </a:endParaRPr>
          </a:p>
        </p:txBody>
      </p:sp>
      <p:sp>
        <p:nvSpPr>
          <p:cNvPr id="46" name="TextBox 45"/>
          <p:cNvSpPr txBox="1"/>
          <p:nvPr/>
        </p:nvSpPr>
        <p:spPr>
          <a:xfrm rot="19241296">
            <a:off x="1746405" y="3091724"/>
            <a:ext cx="312906" cy="276999"/>
          </a:xfrm>
          <a:prstGeom prst="rect">
            <a:avLst/>
          </a:prstGeom>
          <a:noFill/>
        </p:spPr>
        <p:txBody>
          <a:bodyPr wrap="none" rtlCol="0">
            <a:spAutoFit/>
          </a:bodyPr>
          <a:lstStyle/>
          <a:p>
            <a:r>
              <a:rPr lang="en-US" sz="1200" dirty="0" err="1" smtClean="0">
                <a:latin typeface="Times"/>
                <a:cs typeface="Times"/>
              </a:rPr>
              <a:t>S</a:t>
            </a:r>
            <a:r>
              <a:rPr lang="en-US" sz="1200" baseline="30000" dirty="0" err="1" smtClean="0">
                <a:latin typeface="Times"/>
                <a:cs typeface="Times"/>
              </a:rPr>
              <a:t>r</a:t>
            </a:r>
            <a:endParaRPr lang="en-US" sz="1200" baseline="30000" dirty="0">
              <a:latin typeface="Times"/>
              <a:cs typeface="Times"/>
            </a:endParaRPr>
          </a:p>
        </p:txBody>
      </p:sp>
      <p:sp>
        <p:nvSpPr>
          <p:cNvPr id="133" name="Rectangle 45"/>
          <p:cNvSpPr>
            <a:spLocks noChangeArrowheads="1"/>
          </p:cNvSpPr>
          <p:nvPr/>
        </p:nvSpPr>
        <p:spPr bwMode="auto">
          <a:xfrm>
            <a:off x="204001" y="3169249"/>
            <a:ext cx="608606" cy="51285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54" name="TextBox 53"/>
          <p:cNvSpPr txBox="1"/>
          <p:nvPr/>
        </p:nvSpPr>
        <p:spPr>
          <a:xfrm>
            <a:off x="810783" y="2999307"/>
            <a:ext cx="364102" cy="461665"/>
          </a:xfrm>
          <a:prstGeom prst="rect">
            <a:avLst/>
          </a:prstGeom>
          <a:noFill/>
        </p:spPr>
        <p:txBody>
          <a:bodyPr wrap="none" rtlCol="0">
            <a:spAutoFit/>
          </a:bodyPr>
          <a:lstStyle/>
          <a:p>
            <a:pPr algn="ctr"/>
            <a:r>
              <a:rPr lang="en-US" sz="1200" dirty="0" smtClean="0">
                <a:latin typeface="Times"/>
                <a:cs typeface="Times"/>
              </a:rPr>
              <a:t> </a:t>
            </a:r>
          </a:p>
          <a:p>
            <a:pPr algn="ctr"/>
            <a:r>
              <a:rPr lang="en-US" sz="1200" dirty="0" smtClean="0">
                <a:latin typeface="Times"/>
                <a:cs typeface="Times"/>
              </a:rPr>
              <a:t>S</a:t>
            </a:r>
            <a:r>
              <a:rPr lang="en-US" sz="1200" baseline="30000" dirty="0" smtClean="0">
                <a:latin typeface="Times"/>
                <a:cs typeface="Times"/>
              </a:rPr>
              <a:t>D</a:t>
            </a:r>
            <a:endParaRPr lang="en-US" sz="1200" baseline="30000" dirty="0">
              <a:latin typeface="Times"/>
              <a:cs typeface="Times"/>
            </a:endParaRPr>
          </a:p>
        </p:txBody>
      </p:sp>
      <p:cxnSp>
        <p:nvCxnSpPr>
          <p:cNvPr id="71" name="Straight Arrow Connector 70"/>
          <p:cNvCxnSpPr/>
          <p:nvPr/>
        </p:nvCxnSpPr>
        <p:spPr bwMode="auto">
          <a:xfrm>
            <a:off x="5623101" y="5181600"/>
            <a:ext cx="1041911" cy="6833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145037" y="1711708"/>
            <a:ext cx="1417663" cy="307777"/>
          </a:xfrm>
          <a:prstGeom prst="rect">
            <a:avLst/>
          </a:prstGeom>
          <a:noFill/>
        </p:spPr>
        <p:txBody>
          <a:bodyPr wrap="none" rtlCol="0">
            <a:spAutoFit/>
          </a:bodyPr>
          <a:lstStyle/>
          <a:p>
            <a:r>
              <a:rPr lang="en-US" sz="1400" b="1" dirty="0" smtClean="0">
                <a:latin typeface="Times"/>
                <a:cs typeface="Times"/>
              </a:rPr>
              <a:t>Overt or Covert</a:t>
            </a:r>
            <a:endParaRPr lang="en-US" sz="1400" b="1" dirty="0">
              <a:latin typeface="Times"/>
              <a:cs typeface="Times"/>
            </a:endParaRPr>
          </a:p>
        </p:txBody>
      </p:sp>
      <p:sp>
        <p:nvSpPr>
          <p:cNvPr id="109" name="Rectangle 45"/>
          <p:cNvSpPr>
            <a:spLocks noChangeArrowheads="1"/>
          </p:cNvSpPr>
          <p:nvPr/>
        </p:nvSpPr>
        <p:spPr bwMode="auto">
          <a:xfrm>
            <a:off x="6827172" y="4730289"/>
            <a:ext cx="896634" cy="31719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55" name="TextBox 54"/>
          <p:cNvSpPr txBox="1"/>
          <p:nvPr/>
        </p:nvSpPr>
        <p:spPr>
          <a:xfrm>
            <a:off x="6751439" y="4725655"/>
            <a:ext cx="972367" cy="276999"/>
          </a:xfrm>
          <a:prstGeom prst="rect">
            <a:avLst/>
          </a:prstGeom>
          <a:noFill/>
        </p:spPr>
        <p:txBody>
          <a:bodyPr wrap="none" rtlCol="0">
            <a:spAutoFit/>
          </a:bodyPr>
          <a:lstStyle/>
          <a:p>
            <a:r>
              <a:rPr lang="en-US" sz="1200" dirty="0">
                <a:latin typeface="Times"/>
                <a:cs typeface="Times"/>
              </a:rPr>
              <a:t>Function alt.</a:t>
            </a:r>
          </a:p>
        </p:txBody>
      </p:sp>
      <p:cxnSp>
        <p:nvCxnSpPr>
          <p:cNvPr id="128" name="Straight Arrow Connector 127"/>
          <p:cNvCxnSpPr/>
          <p:nvPr/>
        </p:nvCxnSpPr>
        <p:spPr bwMode="auto">
          <a:xfrm>
            <a:off x="5756153" y="5078573"/>
            <a:ext cx="787395" cy="25093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bwMode="auto">
          <a:xfrm>
            <a:off x="5764243" y="4895448"/>
            <a:ext cx="90076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a:endCxn id="99389" idx="1"/>
          </p:cNvCxnSpPr>
          <p:nvPr/>
        </p:nvCxnSpPr>
        <p:spPr bwMode="auto">
          <a:xfrm flipV="1">
            <a:off x="3617397" y="2264547"/>
            <a:ext cx="1207179" cy="3651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rot="3121378">
            <a:off x="3971503" y="4241565"/>
            <a:ext cx="218329" cy="553998"/>
          </a:xfrm>
          <a:prstGeom prst="rect">
            <a:avLst/>
          </a:prstGeom>
          <a:noFill/>
        </p:spPr>
        <p:txBody>
          <a:bodyPr wrap="none" rtlCol="0">
            <a:spAutoFit/>
          </a:bodyPr>
          <a:lstStyle/>
          <a:p>
            <a:endParaRPr lang="en-US" sz="1200" dirty="0" smtClean="0">
              <a:latin typeface="Times"/>
              <a:cs typeface="Times"/>
            </a:endParaRPr>
          </a:p>
          <a:p>
            <a:endParaRPr lang="en-US" dirty="0"/>
          </a:p>
        </p:txBody>
      </p:sp>
      <p:sp>
        <p:nvSpPr>
          <p:cNvPr id="99328" name="TextBox 99327"/>
          <p:cNvSpPr txBox="1"/>
          <p:nvPr/>
        </p:nvSpPr>
        <p:spPr>
          <a:xfrm>
            <a:off x="268677" y="3237395"/>
            <a:ext cx="466794" cy="276999"/>
          </a:xfrm>
          <a:prstGeom prst="rect">
            <a:avLst/>
          </a:prstGeom>
          <a:noFill/>
        </p:spPr>
        <p:txBody>
          <a:bodyPr wrap="none" rtlCol="0">
            <a:spAutoFit/>
          </a:bodyPr>
          <a:lstStyle/>
          <a:p>
            <a:r>
              <a:rPr lang="en-US" sz="1200" dirty="0" smtClean="0">
                <a:latin typeface="Times"/>
                <a:cs typeface="Times"/>
              </a:rPr>
              <a:t>Joey</a:t>
            </a:r>
            <a:endParaRPr lang="en-US" sz="1200" dirty="0">
              <a:latin typeface="Times"/>
              <a:cs typeface="Times"/>
            </a:endParaRPr>
          </a:p>
        </p:txBody>
      </p:sp>
      <p:sp>
        <p:nvSpPr>
          <p:cNvPr id="19" name="TextBox 18"/>
          <p:cNvSpPr txBox="1"/>
          <p:nvPr/>
        </p:nvSpPr>
        <p:spPr>
          <a:xfrm rot="2040351">
            <a:off x="5874200" y="5283212"/>
            <a:ext cx="633507" cy="276999"/>
          </a:xfrm>
          <a:prstGeom prst="rect">
            <a:avLst/>
          </a:prstGeom>
          <a:noFill/>
        </p:spPr>
        <p:txBody>
          <a:bodyPr wrap="none" rtlCol="0">
            <a:spAutoFit/>
          </a:bodyPr>
          <a:lstStyle/>
          <a:p>
            <a:r>
              <a:rPr lang="en-US" sz="1200" dirty="0">
                <a:latin typeface="Times"/>
                <a:cs typeface="Times"/>
              </a:rPr>
              <a:t>New </a:t>
            </a:r>
            <a:r>
              <a:rPr lang="en-US" sz="1200" dirty="0" err="1" smtClean="0">
                <a:latin typeface="Times"/>
                <a:cs typeface="Times"/>
              </a:rPr>
              <a:t>S</a:t>
            </a:r>
            <a:r>
              <a:rPr lang="en-US" sz="1200" baseline="30000" dirty="0" err="1" smtClean="0">
                <a:latin typeface="Times"/>
                <a:cs typeface="Times"/>
              </a:rPr>
              <a:t>r</a:t>
            </a:r>
            <a:endParaRPr lang="en-US" sz="1200" baseline="30000" dirty="0">
              <a:latin typeface="Times"/>
              <a:cs typeface="Times"/>
            </a:endParaRPr>
          </a:p>
        </p:txBody>
      </p:sp>
      <p:sp>
        <p:nvSpPr>
          <p:cNvPr id="22" name="TextBox 21"/>
          <p:cNvSpPr txBox="1"/>
          <p:nvPr/>
        </p:nvSpPr>
        <p:spPr>
          <a:xfrm>
            <a:off x="5827276" y="4644641"/>
            <a:ext cx="673381" cy="276999"/>
          </a:xfrm>
          <a:prstGeom prst="rect">
            <a:avLst/>
          </a:prstGeom>
          <a:noFill/>
        </p:spPr>
        <p:txBody>
          <a:bodyPr wrap="none" rtlCol="0">
            <a:spAutoFit/>
          </a:bodyPr>
          <a:lstStyle/>
          <a:p>
            <a:r>
              <a:rPr lang="en-US" sz="1200" dirty="0" smtClean="0">
                <a:latin typeface="Times"/>
                <a:cs typeface="Times"/>
              </a:rPr>
              <a:t>New S</a:t>
            </a:r>
            <a:r>
              <a:rPr lang="en-US" sz="1200" baseline="30000" dirty="0" smtClean="0">
                <a:latin typeface="Times"/>
                <a:cs typeface="Times"/>
              </a:rPr>
              <a:t>D</a:t>
            </a:r>
            <a:endParaRPr lang="en-US" sz="1200" baseline="30000" dirty="0">
              <a:latin typeface="Times"/>
              <a:cs typeface="Times"/>
            </a:endParaRPr>
          </a:p>
        </p:txBody>
      </p:sp>
      <p:sp>
        <p:nvSpPr>
          <p:cNvPr id="53" name="TextBox 52"/>
          <p:cNvSpPr txBox="1"/>
          <p:nvPr/>
        </p:nvSpPr>
        <p:spPr>
          <a:xfrm rot="1028584">
            <a:off x="5926876" y="4993297"/>
            <a:ext cx="701935" cy="276999"/>
          </a:xfrm>
          <a:prstGeom prst="rect">
            <a:avLst/>
          </a:prstGeom>
          <a:noFill/>
        </p:spPr>
        <p:txBody>
          <a:bodyPr wrap="none" rtlCol="0">
            <a:spAutoFit/>
          </a:bodyPr>
          <a:lstStyle/>
          <a:p>
            <a:r>
              <a:rPr lang="en-US" sz="1200" dirty="0">
                <a:latin typeface="Times"/>
                <a:cs typeface="Times"/>
              </a:rPr>
              <a:t>New </a:t>
            </a:r>
            <a:r>
              <a:rPr lang="en-US" sz="1200" dirty="0" smtClean="0">
                <a:latin typeface="Times"/>
                <a:cs typeface="Times"/>
              </a:rPr>
              <a:t>CS</a:t>
            </a:r>
            <a:endParaRPr lang="en-US" sz="1200" baseline="30000" dirty="0">
              <a:latin typeface="Times"/>
              <a:cs typeface="Times"/>
            </a:endParaRPr>
          </a:p>
        </p:txBody>
      </p:sp>
      <p:sp>
        <p:nvSpPr>
          <p:cNvPr id="112" name="Rectangle 45"/>
          <p:cNvSpPr>
            <a:spLocks noChangeArrowheads="1"/>
          </p:cNvSpPr>
          <p:nvPr/>
        </p:nvSpPr>
        <p:spPr bwMode="auto">
          <a:xfrm>
            <a:off x="6842611" y="5231345"/>
            <a:ext cx="896634" cy="31719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56" name="TextBox 55"/>
          <p:cNvSpPr txBox="1"/>
          <p:nvPr/>
        </p:nvSpPr>
        <p:spPr>
          <a:xfrm>
            <a:off x="6810935" y="5229888"/>
            <a:ext cx="972367" cy="276999"/>
          </a:xfrm>
          <a:prstGeom prst="rect">
            <a:avLst/>
          </a:prstGeom>
          <a:noFill/>
        </p:spPr>
        <p:txBody>
          <a:bodyPr wrap="none" rtlCol="0">
            <a:spAutoFit/>
          </a:bodyPr>
          <a:lstStyle/>
          <a:p>
            <a:r>
              <a:rPr lang="en-US" sz="1200" dirty="0">
                <a:latin typeface="Times"/>
                <a:cs typeface="Times"/>
              </a:rPr>
              <a:t>Function alt.</a:t>
            </a:r>
          </a:p>
        </p:txBody>
      </p:sp>
      <p:sp>
        <p:nvSpPr>
          <p:cNvPr id="114" name="TextBox 113"/>
          <p:cNvSpPr txBox="1"/>
          <p:nvPr/>
        </p:nvSpPr>
        <p:spPr>
          <a:xfrm>
            <a:off x="6813923" y="5730944"/>
            <a:ext cx="972367" cy="276999"/>
          </a:xfrm>
          <a:prstGeom prst="rect">
            <a:avLst/>
          </a:prstGeom>
          <a:noFill/>
        </p:spPr>
        <p:txBody>
          <a:bodyPr wrap="none" rtlCol="0">
            <a:spAutoFit/>
          </a:bodyPr>
          <a:lstStyle/>
          <a:p>
            <a:r>
              <a:rPr lang="en-US" sz="1200" dirty="0">
                <a:latin typeface="Times"/>
                <a:cs typeface="Times"/>
              </a:rPr>
              <a:t>Function alt.</a:t>
            </a:r>
          </a:p>
        </p:txBody>
      </p:sp>
      <p:sp>
        <p:nvSpPr>
          <p:cNvPr id="115" name="Rectangle 45"/>
          <p:cNvSpPr>
            <a:spLocks noChangeArrowheads="1"/>
          </p:cNvSpPr>
          <p:nvPr/>
        </p:nvSpPr>
        <p:spPr bwMode="auto">
          <a:xfrm>
            <a:off x="6842611" y="5741877"/>
            <a:ext cx="896634" cy="31719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cxnSp>
        <p:nvCxnSpPr>
          <p:cNvPr id="121" name="Straight Arrow Connector 120"/>
          <p:cNvCxnSpPr>
            <a:stCxn id="99389" idx="3"/>
          </p:cNvCxnSpPr>
          <p:nvPr/>
        </p:nvCxnSpPr>
        <p:spPr bwMode="auto">
          <a:xfrm>
            <a:off x="5433182" y="2264547"/>
            <a:ext cx="1023151" cy="65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2" name="TextBox 121"/>
          <p:cNvSpPr txBox="1"/>
          <p:nvPr/>
        </p:nvSpPr>
        <p:spPr>
          <a:xfrm>
            <a:off x="6617466" y="2105893"/>
            <a:ext cx="1276724" cy="276999"/>
          </a:xfrm>
          <a:prstGeom prst="rect">
            <a:avLst/>
          </a:prstGeom>
          <a:noFill/>
        </p:spPr>
        <p:txBody>
          <a:bodyPr wrap="square" rtlCol="0">
            <a:spAutoFit/>
          </a:bodyPr>
          <a:lstStyle/>
          <a:p>
            <a:r>
              <a:rPr lang="en-US" sz="1200" dirty="0" smtClean="0">
                <a:latin typeface="Times"/>
                <a:cs typeface="Times"/>
              </a:rPr>
              <a:t>Mand to peers</a:t>
            </a:r>
            <a:endParaRPr lang="en-US" sz="1200" dirty="0">
              <a:latin typeface="Times"/>
              <a:cs typeface="Times"/>
            </a:endParaRPr>
          </a:p>
        </p:txBody>
      </p:sp>
      <p:sp>
        <p:nvSpPr>
          <p:cNvPr id="123" name="Rectangle 45"/>
          <p:cNvSpPr>
            <a:spLocks noChangeArrowheads="1"/>
          </p:cNvSpPr>
          <p:nvPr/>
        </p:nvSpPr>
        <p:spPr bwMode="auto">
          <a:xfrm>
            <a:off x="6643394" y="2105893"/>
            <a:ext cx="989317" cy="31719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cxnSp>
        <p:nvCxnSpPr>
          <p:cNvPr id="124" name="Straight Arrow Connector 123"/>
          <p:cNvCxnSpPr/>
          <p:nvPr/>
        </p:nvCxnSpPr>
        <p:spPr bwMode="auto">
          <a:xfrm>
            <a:off x="5612738" y="1771227"/>
            <a:ext cx="887919" cy="33466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bwMode="auto">
          <a:xfrm flipV="1">
            <a:off x="5756153" y="2450815"/>
            <a:ext cx="756975" cy="2182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bwMode="auto">
          <a:xfrm flipV="1">
            <a:off x="5827276" y="2716886"/>
            <a:ext cx="790190" cy="48134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rot="1363608">
            <a:off x="5907219" y="1712300"/>
            <a:ext cx="432630" cy="276999"/>
          </a:xfrm>
          <a:prstGeom prst="rect">
            <a:avLst/>
          </a:prstGeom>
          <a:noFill/>
        </p:spPr>
        <p:txBody>
          <a:bodyPr wrap="none" rtlCol="0">
            <a:spAutoFit/>
          </a:bodyPr>
          <a:lstStyle/>
          <a:p>
            <a:r>
              <a:rPr lang="en-US" sz="1200" dirty="0" smtClean="0">
                <a:latin typeface="Times"/>
                <a:cs typeface="Times"/>
              </a:rPr>
              <a:t>MO</a:t>
            </a:r>
            <a:endParaRPr lang="en-US" sz="1200" dirty="0">
              <a:latin typeface="Times"/>
              <a:cs typeface="Times"/>
            </a:endParaRPr>
          </a:p>
        </p:txBody>
      </p:sp>
      <p:sp>
        <p:nvSpPr>
          <p:cNvPr id="65" name="TextBox 64"/>
          <p:cNvSpPr txBox="1"/>
          <p:nvPr/>
        </p:nvSpPr>
        <p:spPr>
          <a:xfrm>
            <a:off x="5539636" y="2017242"/>
            <a:ext cx="787395" cy="276999"/>
          </a:xfrm>
          <a:prstGeom prst="rect">
            <a:avLst/>
          </a:prstGeom>
          <a:noFill/>
        </p:spPr>
        <p:txBody>
          <a:bodyPr wrap="none" rtlCol="0">
            <a:spAutoFit/>
          </a:bodyPr>
          <a:lstStyle/>
          <a:p>
            <a:r>
              <a:rPr lang="en-US" sz="1200" dirty="0" smtClean="0">
                <a:latin typeface="Times"/>
                <a:cs typeface="Times"/>
              </a:rPr>
              <a:t>Verbal S</a:t>
            </a:r>
            <a:r>
              <a:rPr lang="en-US" sz="1200" baseline="30000" dirty="0" smtClean="0">
                <a:latin typeface="Times"/>
                <a:cs typeface="Times"/>
              </a:rPr>
              <a:t>D</a:t>
            </a:r>
            <a:endParaRPr lang="en-US" sz="1200" baseline="30000" dirty="0">
              <a:latin typeface="Times"/>
              <a:cs typeface="Times"/>
            </a:endParaRPr>
          </a:p>
        </p:txBody>
      </p:sp>
      <p:sp>
        <p:nvSpPr>
          <p:cNvPr id="75" name="TextBox 74"/>
          <p:cNvSpPr txBox="1"/>
          <p:nvPr/>
        </p:nvSpPr>
        <p:spPr>
          <a:xfrm rot="20626315">
            <a:off x="5752551" y="2340997"/>
            <a:ext cx="543739" cy="276999"/>
          </a:xfrm>
          <a:prstGeom prst="rect">
            <a:avLst/>
          </a:prstGeom>
          <a:noFill/>
        </p:spPr>
        <p:txBody>
          <a:bodyPr wrap="none" rtlCol="0">
            <a:spAutoFit/>
          </a:bodyPr>
          <a:lstStyle/>
          <a:p>
            <a:r>
              <a:rPr lang="en-US" sz="1200" dirty="0" smtClean="0">
                <a:latin typeface="Times"/>
                <a:cs typeface="Times"/>
              </a:rPr>
              <a:t>IV S</a:t>
            </a:r>
            <a:r>
              <a:rPr lang="en-US" sz="1200" baseline="30000" dirty="0" smtClean="0">
                <a:latin typeface="Times"/>
                <a:cs typeface="Times"/>
              </a:rPr>
              <a:t>D</a:t>
            </a:r>
            <a:endParaRPr lang="en-US" sz="1200" baseline="30000" dirty="0">
              <a:latin typeface="Times"/>
              <a:cs typeface="Times"/>
            </a:endParaRPr>
          </a:p>
        </p:txBody>
      </p:sp>
      <p:sp>
        <p:nvSpPr>
          <p:cNvPr id="79" name="TextBox 78"/>
          <p:cNvSpPr txBox="1"/>
          <p:nvPr/>
        </p:nvSpPr>
        <p:spPr>
          <a:xfrm rot="19871600">
            <a:off x="5615600" y="2689657"/>
            <a:ext cx="1032329" cy="276999"/>
          </a:xfrm>
          <a:prstGeom prst="rect">
            <a:avLst/>
          </a:prstGeom>
          <a:noFill/>
        </p:spPr>
        <p:txBody>
          <a:bodyPr wrap="none" rtlCol="0">
            <a:spAutoFit/>
          </a:bodyPr>
          <a:lstStyle/>
          <a:p>
            <a:r>
              <a:rPr lang="en-US" sz="1200" dirty="0" smtClean="0">
                <a:latin typeface="Times"/>
                <a:cs typeface="Times"/>
              </a:rPr>
              <a:t>Nonverbal S</a:t>
            </a:r>
            <a:r>
              <a:rPr lang="en-US" sz="1200" baseline="30000" dirty="0" smtClean="0">
                <a:latin typeface="Times"/>
                <a:cs typeface="Times"/>
              </a:rPr>
              <a:t>D</a:t>
            </a:r>
            <a:endParaRPr lang="en-US" sz="1200" baseline="30000" dirty="0">
              <a:latin typeface="Times"/>
              <a:cs typeface="Times"/>
            </a:endParaRPr>
          </a:p>
        </p:txBody>
      </p:sp>
      <p:cxnSp>
        <p:nvCxnSpPr>
          <p:cNvPr id="139" name="Straight Arrow Connector 138"/>
          <p:cNvCxnSpPr/>
          <p:nvPr/>
        </p:nvCxnSpPr>
        <p:spPr bwMode="auto">
          <a:xfrm flipV="1">
            <a:off x="5901644" y="2815503"/>
            <a:ext cx="909291" cy="9152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rot="18959025">
            <a:off x="5607905" y="3137932"/>
            <a:ext cx="1146017" cy="276999"/>
          </a:xfrm>
          <a:prstGeom prst="rect">
            <a:avLst/>
          </a:prstGeom>
          <a:noFill/>
        </p:spPr>
        <p:txBody>
          <a:bodyPr wrap="none" rtlCol="0">
            <a:spAutoFit/>
          </a:bodyPr>
          <a:lstStyle/>
          <a:p>
            <a:r>
              <a:rPr lang="en-US" sz="1200" dirty="0" smtClean="0">
                <a:latin typeface="Times"/>
                <a:cs typeface="Times"/>
              </a:rPr>
              <a:t>Novel audience</a:t>
            </a:r>
            <a:endParaRPr lang="en-US" sz="1200" dirty="0">
              <a:latin typeface="Times"/>
              <a:cs typeface="Times"/>
            </a:endParaRPr>
          </a:p>
        </p:txBody>
      </p:sp>
      <p:cxnSp>
        <p:nvCxnSpPr>
          <p:cNvPr id="144" name="Straight Arrow Connector 143"/>
          <p:cNvCxnSpPr/>
          <p:nvPr/>
        </p:nvCxnSpPr>
        <p:spPr bwMode="auto">
          <a:xfrm>
            <a:off x="7723806" y="2294241"/>
            <a:ext cx="78050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9339" name="TextBox 99338"/>
          <p:cNvSpPr txBox="1"/>
          <p:nvPr/>
        </p:nvSpPr>
        <p:spPr>
          <a:xfrm>
            <a:off x="7682531" y="2054597"/>
            <a:ext cx="787395" cy="276999"/>
          </a:xfrm>
          <a:prstGeom prst="rect">
            <a:avLst/>
          </a:prstGeom>
          <a:noFill/>
        </p:spPr>
        <p:txBody>
          <a:bodyPr wrap="none" rtlCol="0">
            <a:spAutoFit/>
          </a:bodyPr>
          <a:lstStyle/>
          <a:p>
            <a:r>
              <a:rPr lang="en-US" sz="1200" dirty="0" smtClean="0">
                <a:latin typeface="Times"/>
                <a:cs typeface="Times"/>
              </a:rPr>
              <a:t>Verbal S</a:t>
            </a:r>
            <a:r>
              <a:rPr lang="en-US" sz="1200" baseline="30000" dirty="0" smtClean="0">
                <a:latin typeface="Times"/>
                <a:cs typeface="Times"/>
              </a:rPr>
              <a:t>D</a:t>
            </a:r>
            <a:endParaRPr lang="en-US" sz="1200" baseline="30000" dirty="0">
              <a:latin typeface="Times"/>
              <a:cs typeface="Times"/>
            </a:endParaRPr>
          </a:p>
        </p:txBody>
      </p:sp>
      <p:sp>
        <p:nvSpPr>
          <p:cNvPr id="99340" name="TextBox 99339"/>
          <p:cNvSpPr txBox="1"/>
          <p:nvPr/>
        </p:nvSpPr>
        <p:spPr>
          <a:xfrm>
            <a:off x="8429611" y="2029696"/>
            <a:ext cx="545905" cy="369332"/>
          </a:xfrm>
          <a:prstGeom prst="rect">
            <a:avLst/>
          </a:prstGeom>
          <a:noFill/>
        </p:spPr>
        <p:txBody>
          <a:bodyPr wrap="none" rtlCol="0">
            <a:spAutoFit/>
          </a:bodyPr>
          <a:lstStyle/>
          <a:p>
            <a:r>
              <a:rPr lang="en-US" dirty="0" smtClean="0"/>
              <a:t>.....</a:t>
            </a:r>
            <a:endParaRPr lang="en-US" dirty="0"/>
          </a:p>
        </p:txBody>
      </p:sp>
      <p:cxnSp>
        <p:nvCxnSpPr>
          <p:cNvPr id="154" name="Straight Arrow Connector 153"/>
          <p:cNvCxnSpPr>
            <a:stCxn id="133" idx="2"/>
          </p:cNvCxnSpPr>
          <p:nvPr/>
        </p:nvCxnSpPr>
        <p:spPr bwMode="auto">
          <a:xfrm>
            <a:off x="508304" y="3682099"/>
            <a:ext cx="302479" cy="90331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9349" name="TextBox 99348"/>
          <p:cNvSpPr txBox="1"/>
          <p:nvPr/>
        </p:nvSpPr>
        <p:spPr>
          <a:xfrm rot="4334393">
            <a:off x="460717" y="3992361"/>
            <a:ext cx="673381" cy="276999"/>
          </a:xfrm>
          <a:prstGeom prst="rect">
            <a:avLst/>
          </a:prstGeom>
          <a:noFill/>
        </p:spPr>
        <p:txBody>
          <a:bodyPr wrap="none" rtlCol="0">
            <a:spAutoFit/>
          </a:bodyPr>
          <a:lstStyle/>
          <a:p>
            <a:r>
              <a:rPr lang="en-US" sz="1200" dirty="0" smtClean="0">
                <a:latin typeface="Times"/>
                <a:cs typeface="Times"/>
              </a:rPr>
              <a:t>New S</a:t>
            </a:r>
            <a:r>
              <a:rPr lang="en-US" sz="1200" baseline="30000" dirty="0" smtClean="0">
                <a:latin typeface="Times"/>
                <a:cs typeface="Times"/>
              </a:rPr>
              <a:t>D</a:t>
            </a:r>
            <a:endParaRPr lang="en-US" sz="1200" baseline="30000" dirty="0">
              <a:latin typeface="Times"/>
              <a:cs typeface="Times"/>
            </a:endParaRPr>
          </a:p>
        </p:txBody>
      </p:sp>
      <p:sp>
        <p:nvSpPr>
          <p:cNvPr id="160" name="Rectangle 45"/>
          <p:cNvSpPr>
            <a:spLocks noChangeArrowheads="1"/>
          </p:cNvSpPr>
          <p:nvPr/>
        </p:nvSpPr>
        <p:spPr bwMode="auto">
          <a:xfrm>
            <a:off x="408432" y="4567617"/>
            <a:ext cx="896634" cy="31719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99350" name="TextBox 99349"/>
          <p:cNvSpPr txBox="1"/>
          <p:nvPr/>
        </p:nvSpPr>
        <p:spPr>
          <a:xfrm>
            <a:off x="383948" y="4563726"/>
            <a:ext cx="962598" cy="276999"/>
          </a:xfrm>
          <a:prstGeom prst="rect">
            <a:avLst/>
          </a:prstGeom>
          <a:noFill/>
        </p:spPr>
        <p:txBody>
          <a:bodyPr wrap="none" rtlCol="0">
            <a:spAutoFit/>
          </a:bodyPr>
          <a:lstStyle/>
          <a:p>
            <a:r>
              <a:rPr lang="en-US" sz="1200" dirty="0" smtClean="0">
                <a:latin typeface="Times"/>
                <a:cs typeface="Times"/>
              </a:rPr>
              <a:t>Function alt.</a:t>
            </a:r>
            <a:endParaRPr lang="en-US" sz="1200" dirty="0">
              <a:latin typeface="Times"/>
              <a:cs typeface="Times"/>
            </a:endParaRPr>
          </a:p>
        </p:txBody>
      </p:sp>
      <p:sp>
        <p:nvSpPr>
          <p:cNvPr id="99351" name="TextBox 99350"/>
          <p:cNvSpPr txBox="1"/>
          <p:nvPr/>
        </p:nvSpPr>
        <p:spPr>
          <a:xfrm>
            <a:off x="2092627" y="2116860"/>
            <a:ext cx="1458076" cy="523220"/>
          </a:xfrm>
          <a:prstGeom prst="rect">
            <a:avLst/>
          </a:prstGeom>
          <a:noFill/>
        </p:spPr>
        <p:txBody>
          <a:bodyPr wrap="none" rtlCol="0">
            <a:spAutoFit/>
          </a:bodyPr>
          <a:lstStyle/>
          <a:p>
            <a:pPr algn="ctr"/>
            <a:r>
              <a:rPr lang="en-US" sz="1400" b="1" dirty="0" smtClean="0">
                <a:latin typeface="Times"/>
                <a:cs typeface="Times"/>
              </a:rPr>
              <a:t>Divergent</a:t>
            </a:r>
          </a:p>
          <a:p>
            <a:pPr algn="ctr"/>
            <a:r>
              <a:rPr lang="en-US" sz="1400" b="1" dirty="0" smtClean="0">
                <a:latin typeface="Times"/>
                <a:cs typeface="Times"/>
              </a:rPr>
              <a:t> multiple control</a:t>
            </a:r>
            <a:endParaRPr lang="en-US" sz="1400" b="1" dirty="0">
              <a:latin typeface="Times"/>
              <a:cs typeface="Times"/>
            </a:endParaRPr>
          </a:p>
        </p:txBody>
      </p:sp>
      <p:sp>
        <p:nvSpPr>
          <p:cNvPr id="99352" name="TextBox 99351"/>
          <p:cNvSpPr txBox="1"/>
          <p:nvPr/>
        </p:nvSpPr>
        <p:spPr>
          <a:xfrm>
            <a:off x="5460944" y="1096155"/>
            <a:ext cx="1458076" cy="523220"/>
          </a:xfrm>
          <a:prstGeom prst="rect">
            <a:avLst/>
          </a:prstGeom>
          <a:noFill/>
        </p:spPr>
        <p:txBody>
          <a:bodyPr wrap="none" rtlCol="0">
            <a:spAutoFit/>
          </a:bodyPr>
          <a:lstStyle/>
          <a:p>
            <a:pPr algn="ctr"/>
            <a:r>
              <a:rPr lang="en-US" sz="1400" b="1" dirty="0" smtClean="0">
                <a:latin typeface="Times"/>
                <a:cs typeface="Times"/>
              </a:rPr>
              <a:t>Convergent</a:t>
            </a:r>
            <a:endParaRPr lang="en-US" sz="1400" b="1" dirty="0">
              <a:latin typeface="Times"/>
              <a:cs typeface="Times"/>
            </a:endParaRPr>
          </a:p>
          <a:p>
            <a:pPr algn="ctr"/>
            <a:r>
              <a:rPr lang="en-US" sz="1400" b="1" dirty="0">
                <a:latin typeface="Times"/>
                <a:cs typeface="Times"/>
              </a:rPr>
              <a:t> multiple </a:t>
            </a:r>
            <a:r>
              <a:rPr lang="en-US" sz="1400" b="1" dirty="0" smtClean="0">
                <a:latin typeface="Times"/>
                <a:cs typeface="Times"/>
              </a:rPr>
              <a:t>control</a:t>
            </a:r>
            <a:endParaRPr lang="en-US" sz="1400" b="1" dirty="0">
              <a:latin typeface="Times"/>
              <a:cs typeface="Times"/>
            </a:endParaRPr>
          </a:p>
        </p:txBody>
      </p:sp>
      <p:cxnSp>
        <p:nvCxnSpPr>
          <p:cNvPr id="164" name="Straight Arrow Connector 163"/>
          <p:cNvCxnSpPr>
            <a:stCxn id="83" idx="0"/>
          </p:cNvCxnSpPr>
          <p:nvPr/>
        </p:nvCxnSpPr>
        <p:spPr bwMode="auto">
          <a:xfrm>
            <a:off x="5426333" y="5181600"/>
            <a:ext cx="1325106" cy="11761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9355" name="TextBox 99354"/>
          <p:cNvSpPr txBox="1"/>
          <p:nvPr/>
        </p:nvSpPr>
        <p:spPr>
          <a:xfrm rot="2605109">
            <a:off x="5765014" y="5653259"/>
            <a:ext cx="979755" cy="276999"/>
          </a:xfrm>
          <a:prstGeom prst="rect">
            <a:avLst/>
          </a:prstGeom>
          <a:noFill/>
        </p:spPr>
        <p:txBody>
          <a:bodyPr wrap="none" rtlCol="0">
            <a:spAutoFit/>
          </a:bodyPr>
          <a:lstStyle/>
          <a:p>
            <a:r>
              <a:rPr lang="en-US" sz="1200" dirty="0" smtClean="0">
                <a:latin typeface="Times"/>
                <a:cs typeface="Times"/>
              </a:rPr>
              <a:t>New Auto </a:t>
            </a:r>
            <a:r>
              <a:rPr lang="en-US" sz="1200" dirty="0" err="1" smtClean="0">
                <a:latin typeface="Times"/>
                <a:cs typeface="Times"/>
              </a:rPr>
              <a:t>S</a:t>
            </a:r>
            <a:r>
              <a:rPr lang="en-US" sz="1200" baseline="30000" dirty="0" err="1" smtClean="0">
                <a:latin typeface="Times"/>
                <a:cs typeface="Times"/>
              </a:rPr>
              <a:t>r</a:t>
            </a:r>
            <a:endParaRPr lang="en-US" sz="1200" baseline="30000" dirty="0">
              <a:latin typeface="Times"/>
              <a:cs typeface="Times"/>
            </a:endParaRPr>
          </a:p>
        </p:txBody>
      </p:sp>
      <p:sp>
        <p:nvSpPr>
          <p:cNvPr id="168" name="Rectangle 45"/>
          <p:cNvSpPr>
            <a:spLocks noChangeArrowheads="1"/>
          </p:cNvSpPr>
          <p:nvPr/>
        </p:nvSpPr>
        <p:spPr bwMode="auto">
          <a:xfrm>
            <a:off x="6856805" y="6255385"/>
            <a:ext cx="896634" cy="31719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99356" name="TextBox 99355"/>
          <p:cNvSpPr txBox="1"/>
          <p:nvPr/>
        </p:nvSpPr>
        <p:spPr>
          <a:xfrm>
            <a:off x="6822389" y="6263413"/>
            <a:ext cx="972367" cy="276999"/>
          </a:xfrm>
          <a:prstGeom prst="rect">
            <a:avLst/>
          </a:prstGeom>
          <a:noFill/>
        </p:spPr>
        <p:txBody>
          <a:bodyPr wrap="none" rtlCol="0">
            <a:spAutoFit/>
          </a:bodyPr>
          <a:lstStyle/>
          <a:p>
            <a:r>
              <a:rPr lang="en-US" sz="1200" dirty="0">
                <a:latin typeface="Times"/>
                <a:cs typeface="Times"/>
              </a:rPr>
              <a:t>Function alt.</a:t>
            </a:r>
          </a:p>
        </p:txBody>
      </p:sp>
      <p:cxnSp>
        <p:nvCxnSpPr>
          <p:cNvPr id="88" name="Straight Arrow Connector 87"/>
          <p:cNvCxnSpPr>
            <a:stCxn id="89" idx="3"/>
          </p:cNvCxnSpPr>
          <p:nvPr/>
        </p:nvCxnSpPr>
        <p:spPr bwMode="auto">
          <a:xfrm>
            <a:off x="1789354" y="2699586"/>
            <a:ext cx="363039" cy="1746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9" name="Rectangle 45"/>
          <p:cNvSpPr>
            <a:spLocks noChangeArrowheads="1"/>
          </p:cNvSpPr>
          <p:nvPr/>
        </p:nvSpPr>
        <p:spPr bwMode="auto">
          <a:xfrm>
            <a:off x="1180748" y="2400768"/>
            <a:ext cx="608606" cy="597636"/>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5" name="TextBox 4"/>
          <p:cNvSpPr txBox="1"/>
          <p:nvPr/>
        </p:nvSpPr>
        <p:spPr>
          <a:xfrm>
            <a:off x="1079501" y="2372316"/>
            <a:ext cx="791578" cy="646331"/>
          </a:xfrm>
          <a:prstGeom prst="rect">
            <a:avLst/>
          </a:prstGeom>
          <a:noFill/>
        </p:spPr>
        <p:txBody>
          <a:bodyPr wrap="none" rtlCol="0">
            <a:spAutoFit/>
          </a:bodyPr>
          <a:lstStyle/>
          <a:p>
            <a:pPr algn="ctr"/>
            <a:r>
              <a:rPr lang="en-US" sz="1200" dirty="0" smtClean="0">
                <a:latin typeface="Times"/>
                <a:cs typeface="Times"/>
              </a:rPr>
              <a:t>Charlie </a:t>
            </a:r>
          </a:p>
          <a:p>
            <a:pPr algn="ctr"/>
            <a:r>
              <a:rPr lang="en-US" sz="1200" dirty="0" smtClean="0">
                <a:latin typeface="Times"/>
                <a:cs typeface="Times"/>
              </a:rPr>
              <a:t>Throwing</a:t>
            </a:r>
          </a:p>
          <a:p>
            <a:pPr algn="ctr"/>
            <a:r>
              <a:rPr lang="en-US" sz="1200" dirty="0" smtClean="0">
                <a:latin typeface="Times"/>
                <a:cs typeface="Times"/>
              </a:rPr>
              <a:t> toys</a:t>
            </a:r>
            <a:endParaRPr lang="en-US" sz="1200" dirty="0"/>
          </a:p>
        </p:txBody>
      </p:sp>
      <p:cxnSp>
        <p:nvCxnSpPr>
          <p:cNvPr id="93" name="Straight Arrow Connector 92"/>
          <p:cNvCxnSpPr/>
          <p:nvPr/>
        </p:nvCxnSpPr>
        <p:spPr bwMode="auto">
          <a:xfrm>
            <a:off x="892743" y="2743224"/>
            <a:ext cx="24300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8" name="Rectangle 45"/>
          <p:cNvSpPr>
            <a:spLocks noChangeArrowheads="1"/>
          </p:cNvSpPr>
          <p:nvPr/>
        </p:nvSpPr>
        <p:spPr bwMode="auto">
          <a:xfrm>
            <a:off x="229401" y="2445349"/>
            <a:ext cx="608606" cy="51285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7" name="TextBox 6"/>
          <p:cNvSpPr txBox="1"/>
          <p:nvPr/>
        </p:nvSpPr>
        <p:spPr>
          <a:xfrm>
            <a:off x="312834" y="2527300"/>
            <a:ext cx="453970" cy="276999"/>
          </a:xfrm>
          <a:prstGeom prst="rect">
            <a:avLst/>
          </a:prstGeom>
          <a:noFill/>
        </p:spPr>
        <p:txBody>
          <a:bodyPr wrap="none" rtlCol="0">
            <a:spAutoFit/>
          </a:bodyPr>
          <a:lstStyle/>
          <a:p>
            <a:r>
              <a:rPr lang="en-US" sz="1200" dirty="0" smtClean="0">
                <a:latin typeface="Times"/>
                <a:cs typeface="Times"/>
              </a:rPr>
              <a:t>Dog</a:t>
            </a:r>
            <a:endParaRPr lang="en-US" sz="1200" dirty="0">
              <a:latin typeface="Times"/>
              <a:cs typeface="Times"/>
            </a:endParaRPr>
          </a:p>
        </p:txBody>
      </p:sp>
      <p:sp>
        <p:nvSpPr>
          <p:cNvPr id="11" name="TextBox 10"/>
          <p:cNvSpPr txBox="1"/>
          <p:nvPr/>
        </p:nvSpPr>
        <p:spPr>
          <a:xfrm>
            <a:off x="812800" y="2501900"/>
            <a:ext cx="351378" cy="276999"/>
          </a:xfrm>
          <a:prstGeom prst="rect">
            <a:avLst/>
          </a:prstGeom>
          <a:noFill/>
        </p:spPr>
        <p:txBody>
          <a:bodyPr wrap="none" rtlCol="0">
            <a:spAutoFit/>
          </a:bodyPr>
          <a:lstStyle/>
          <a:p>
            <a:r>
              <a:rPr lang="en-US" sz="1200" dirty="0" smtClean="0">
                <a:latin typeface="Times"/>
                <a:cs typeface="Times"/>
              </a:rPr>
              <a:t>S</a:t>
            </a:r>
            <a:r>
              <a:rPr lang="en-US" sz="1200" baseline="30000" dirty="0" smtClean="0">
                <a:latin typeface="Times"/>
                <a:cs typeface="Times"/>
              </a:rPr>
              <a:t>D</a:t>
            </a:r>
            <a:endParaRPr lang="en-US" sz="1200" baseline="30000" dirty="0">
              <a:latin typeface="Times"/>
              <a:cs typeface="Times"/>
            </a:endParaRPr>
          </a:p>
        </p:txBody>
      </p:sp>
      <p:cxnSp>
        <p:nvCxnSpPr>
          <p:cNvPr id="99" name="Straight Arrow Connector 98"/>
          <p:cNvCxnSpPr>
            <a:stCxn id="98" idx="0"/>
          </p:cNvCxnSpPr>
          <p:nvPr/>
        </p:nvCxnSpPr>
        <p:spPr bwMode="auto">
          <a:xfrm flipV="1">
            <a:off x="533704" y="1619375"/>
            <a:ext cx="279096" cy="82597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320448" y="1312526"/>
            <a:ext cx="962598" cy="276999"/>
          </a:xfrm>
          <a:prstGeom prst="rect">
            <a:avLst/>
          </a:prstGeom>
          <a:noFill/>
        </p:spPr>
        <p:txBody>
          <a:bodyPr wrap="none" rtlCol="0">
            <a:spAutoFit/>
          </a:bodyPr>
          <a:lstStyle/>
          <a:p>
            <a:r>
              <a:rPr lang="en-US" sz="1200" dirty="0" smtClean="0">
                <a:latin typeface="Times"/>
                <a:cs typeface="Times"/>
              </a:rPr>
              <a:t>Function alt.</a:t>
            </a:r>
            <a:endParaRPr lang="en-US" sz="1200" dirty="0">
              <a:latin typeface="Times"/>
              <a:cs typeface="Times"/>
            </a:endParaRPr>
          </a:p>
        </p:txBody>
      </p:sp>
      <p:sp>
        <p:nvSpPr>
          <p:cNvPr id="103" name="Rectangle 45"/>
          <p:cNvSpPr>
            <a:spLocks noChangeArrowheads="1"/>
          </p:cNvSpPr>
          <p:nvPr/>
        </p:nvSpPr>
        <p:spPr bwMode="auto">
          <a:xfrm>
            <a:off x="344932" y="1303717"/>
            <a:ext cx="896634" cy="31719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15" name="TextBox 14"/>
          <p:cNvSpPr txBox="1"/>
          <p:nvPr/>
        </p:nvSpPr>
        <p:spPr>
          <a:xfrm>
            <a:off x="1816100" y="2489200"/>
            <a:ext cx="325730" cy="276999"/>
          </a:xfrm>
          <a:prstGeom prst="rect">
            <a:avLst/>
          </a:prstGeom>
          <a:noFill/>
        </p:spPr>
        <p:txBody>
          <a:bodyPr wrap="none" rtlCol="0">
            <a:spAutoFit/>
          </a:bodyPr>
          <a:lstStyle/>
          <a:p>
            <a:r>
              <a:rPr lang="en-US" sz="1200" dirty="0" err="1" smtClean="0">
                <a:latin typeface="Times"/>
                <a:cs typeface="Times"/>
              </a:rPr>
              <a:t>S</a:t>
            </a:r>
            <a:r>
              <a:rPr lang="en-US" sz="1200" baseline="30000" dirty="0" err="1" smtClean="0">
                <a:latin typeface="Times"/>
                <a:cs typeface="Times"/>
              </a:rPr>
              <a:t>p</a:t>
            </a:r>
            <a:endParaRPr lang="en-US" sz="1200" baseline="30000" dirty="0">
              <a:latin typeface="Times"/>
              <a:cs typeface="Times"/>
            </a:endParaRPr>
          </a:p>
        </p:txBody>
      </p:sp>
      <p:sp>
        <p:nvSpPr>
          <p:cNvPr id="16" name="TextBox 15"/>
          <p:cNvSpPr txBox="1"/>
          <p:nvPr/>
        </p:nvSpPr>
        <p:spPr>
          <a:xfrm rot="17309725">
            <a:off x="228600" y="1866900"/>
            <a:ext cx="673381" cy="276999"/>
          </a:xfrm>
          <a:prstGeom prst="rect">
            <a:avLst/>
          </a:prstGeom>
          <a:noFill/>
        </p:spPr>
        <p:txBody>
          <a:bodyPr wrap="none" rtlCol="0">
            <a:spAutoFit/>
          </a:bodyPr>
          <a:lstStyle/>
          <a:p>
            <a:r>
              <a:rPr lang="en-US" sz="1200" dirty="0" smtClean="0">
                <a:latin typeface="Times"/>
                <a:cs typeface="Times"/>
              </a:rPr>
              <a:t>New S</a:t>
            </a:r>
            <a:r>
              <a:rPr lang="en-US" sz="1200" baseline="30000" dirty="0" smtClean="0">
                <a:latin typeface="Times"/>
                <a:cs typeface="Times"/>
              </a:rPr>
              <a:t>D</a:t>
            </a:r>
            <a:endParaRPr lang="en-US" sz="1200" baseline="30000" dirty="0">
              <a:latin typeface="Times"/>
              <a:cs typeface="Times"/>
            </a:endParaRPr>
          </a:p>
        </p:txBody>
      </p:sp>
      <p:sp>
        <p:nvSpPr>
          <p:cNvPr id="2" name="TextBox 1"/>
          <p:cNvSpPr txBox="1"/>
          <p:nvPr/>
        </p:nvSpPr>
        <p:spPr>
          <a:xfrm>
            <a:off x="4047832" y="1455279"/>
            <a:ext cx="1435985" cy="307777"/>
          </a:xfrm>
          <a:prstGeom prst="rect">
            <a:avLst/>
          </a:prstGeom>
          <a:noFill/>
        </p:spPr>
        <p:txBody>
          <a:bodyPr wrap="none" rtlCol="0">
            <a:spAutoFit/>
          </a:bodyPr>
          <a:lstStyle/>
          <a:p>
            <a:r>
              <a:rPr lang="en-US" sz="1400" dirty="0" smtClean="0">
                <a:latin typeface="Times"/>
                <a:cs typeface="Times"/>
              </a:rPr>
              <a:t>Behavior altering</a:t>
            </a:r>
            <a:endParaRPr lang="en-US" sz="1400" dirty="0">
              <a:latin typeface="Times"/>
              <a:cs typeface="Times"/>
            </a:endParaRPr>
          </a:p>
        </p:txBody>
      </p:sp>
      <p:sp>
        <p:nvSpPr>
          <p:cNvPr id="3" name="TextBox 2"/>
          <p:cNvSpPr txBox="1"/>
          <p:nvPr/>
        </p:nvSpPr>
        <p:spPr>
          <a:xfrm>
            <a:off x="148462" y="6334262"/>
            <a:ext cx="2367818" cy="246221"/>
          </a:xfrm>
          <a:prstGeom prst="rect">
            <a:avLst/>
          </a:prstGeom>
          <a:noFill/>
        </p:spPr>
        <p:txBody>
          <a:bodyPr wrap="none" rtlCol="0">
            <a:spAutoFit/>
          </a:bodyPr>
          <a:lstStyle/>
          <a:p>
            <a:r>
              <a:rPr lang="en-US" sz="1000" dirty="0" smtClean="0"/>
              <a:t>Mark Sundberg, ABI, May, 31, 2016</a:t>
            </a:r>
            <a:endParaRPr lang="en-US" sz="1000" dirty="0"/>
          </a:p>
        </p:txBody>
      </p:sp>
    </p:spTree>
    <p:extLst>
      <p:ext uri="{BB962C8B-B14F-4D97-AF65-F5344CB8AC3E}">
        <p14:creationId xmlns:p14="http://schemas.microsoft.com/office/powerpoint/2010/main" val="417490258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3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0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0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1" nodeType="clickEffect">
                                  <p:stCondLst>
                                    <p:cond delay="0"/>
                                  </p:stCondLst>
                                  <p:childTnLst>
                                    <p:set>
                                      <p:cBhvr>
                                        <p:cTn id="114" dur="1" fill="hold">
                                          <p:stCondLst>
                                            <p:cond delay="0"/>
                                          </p:stCondLst>
                                        </p:cTn>
                                        <p:tgtEl>
                                          <p:spTgt spid="3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1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6"/>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17"/>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129"/>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2"/>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09"/>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2" nodeType="clickEffect">
                                  <p:stCondLst>
                                    <p:cond delay="0"/>
                                  </p:stCondLst>
                                  <p:childTnLst>
                                    <p:set>
                                      <p:cBhvr>
                                        <p:cTn id="146" dur="1" fill="hold">
                                          <p:stCondLst>
                                            <p:cond delay="0"/>
                                          </p:stCondLst>
                                        </p:cTn>
                                        <p:tgtEl>
                                          <p:spTgt spid="55"/>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128"/>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53"/>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112"/>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56"/>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71"/>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19"/>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115"/>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114"/>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164"/>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99355"/>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168"/>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99356"/>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120"/>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46"/>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126"/>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45"/>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nodeType="clickEffect">
                                  <p:stCondLst>
                                    <p:cond delay="0"/>
                                  </p:stCondLst>
                                  <p:childTnLst>
                                    <p:set>
                                      <p:cBhvr>
                                        <p:cTn id="214" dur="1" fill="hold">
                                          <p:stCondLst>
                                            <p:cond delay="0"/>
                                          </p:stCondLst>
                                        </p:cTn>
                                        <p:tgtEl>
                                          <p:spTgt spid="119"/>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54"/>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133"/>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99328"/>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nodeType="clickEffect">
                                  <p:stCondLst>
                                    <p:cond delay="0"/>
                                  </p:stCondLst>
                                  <p:childTnLst>
                                    <p:set>
                                      <p:cBhvr>
                                        <p:cTn id="230" dur="1" fill="hold">
                                          <p:stCondLst>
                                            <p:cond delay="0"/>
                                          </p:stCondLst>
                                        </p:cTn>
                                        <p:tgtEl>
                                          <p:spTgt spid="154"/>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grpId="0" nodeType="clickEffect">
                                  <p:stCondLst>
                                    <p:cond delay="0"/>
                                  </p:stCondLst>
                                  <p:childTnLst>
                                    <p:set>
                                      <p:cBhvr>
                                        <p:cTn id="234" dur="1" fill="hold">
                                          <p:stCondLst>
                                            <p:cond delay="0"/>
                                          </p:stCondLst>
                                        </p:cTn>
                                        <p:tgtEl>
                                          <p:spTgt spid="99349"/>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160"/>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grpId="0" nodeType="clickEffect">
                                  <p:stCondLst>
                                    <p:cond delay="0"/>
                                  </p:stCondLst>
                                  <p:childTnLst>
                                    <p:set>
                                      <p:cBhvr>
                                        <p:cTn id="242" dur="1" fill="hold">
                                          <p:stCondLst>
                                            <p:cond delay="0"/>
                                          </p:stCondLst>
                                        </p:cTn>
                                        <p:tgtEl>
                                          <p:spTgt spid="99350"/>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nodeType="clickEffect">
                                  <p:stCondLst>
                                    <p:cond delay="0"/>
                                  </p:stCondLst>
                                  <p:childTnLst>
                                    <p:set>
                                      <p:cBhvr>
                                        <p:cTn id="246" dur="1" fill="hold">
                                          <p:stCondLst>
                                            <p:cond delay="0"/>
                                          </p:stCondLst>
                                        </p:cTn>
                                        <p:tgtEl>
                                          <p:spTgt spid="88"/>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grpId="0" nodeType="clickEffect">
                                  <p:stCondLst>
                                    <p:cond delay="0"/>
                                  </p:stCondLst>
                                  <p:childTnLst>
                                    <p:set>
                                      <p:cBhvr>
                                        <p:cTn id="250" dur="1" fill="hold">
                                          <p:stCondLst>
                                            <p:cond delay="0"/>
                                          </p:stCondLst>
                                        </p:cTn>
                                        <p:tgtEl>
                                          <p:spTgt spid="15"/>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89"/>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5"/>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ntr" presetSubtype="0" fill="hold" nodeType="clickEffect">
                                  <p:stCondLst>
                                    <p:cond delay="0"/>
                                  </p:stCondLst>
                                  <p:childTnLst>
                                    <p:set>
                                      <p:cBhvr>
                                        <p:cTn id="262" dur="1" fill="hold">
                                          <p:stCondLst>
                                            <p:cond delay="0"/>
                                          </p:stCondLst>
                                        </p:cTn>
                                        <p:tgtEl>
                                          <p:spTgt spid="93"/>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grpId="0" nodeType="clickEffect">
                                  <p:stCondLst>
                                    <p:cond delay="0"/>
                                  </p:stCondLst>
                                  <p:childTnLst>
                                    <p:set>
                                      <p:cBhvr>
                                        <p:cTn id="266" dur="1" fill="hold">
                                          <p:stCondLst>
                                            <p:cond delay="0"/>
                                          </p:stCondLst>
                                        </p:cTn>
                                        <p:tgtEl>
                                          <p:spTgt spid="11"/>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presetID="1" presetClass="entr" presetSubtype="0" fill="hold" grpId="0" nodeType="clickEffect">
                                  <p:stCondLst>
                                    <p:cond delay="0"/>
                                  </p:stCondLst>
                                  <p:childTnLst>
                                    <p:set>
                                      <p:cBhvr>
                                        <p:cTn id="270" dur="1" fill="hold">
                                          <p:stCondLst>
                                            <p:cond delay="0"/>
                                          </p:stCondLst>
                                        </p:cTn>
                                        <p:tgtEl>
                                          <p:spTgt spid="98"/>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ntr" presetSubtype="0" fill="hold" grpId="0" nodeType="clickEffect">
                                  <p:stCondLst>
                                    <p:cond delay="0"/>
                                  </p:stCondLst>
                                  <p:childTnLst>
                                    <p:set>
                                      <p:cBhvr>
                                        <p:cTn id="274" dur="1" fill="hold">
                                          <p:stCondLst>
                                            <p:cond delay="0"/>
                                          </p:stCondLst>
                                        </p:cTn>
                                        <p:tgtEl>
                                          <p:spTgt spid="7"/>
                                        </p:tgtEl>
                                        <p:attrNameLst>
                                          <p:attrName>style.visibility</p:attrName>
                                        </p:attrNameLst>
                                      </p:cBhvr>
                                      <p:to>
                                        <p:strVal val="visible"/>
                                      </p:to>
                                    </p:set>
                                  </p:childTnLst>
                                </p:cTn>
                              </p:par>
                            </p:childTnLst>
                          </p:cTn>
                        </p:par>
                      </p:childTnLst>
                    </p:cTn>
                  </p:par>
                  <p:par>
                    <p:cTn id="275" fill="hold">
                      <p:stCondLst>
                        <p:cond delay="indefinite"/>
                      </p:stCondLst>
                      <p:childTnLst>
                        <p:par>
                          <p:cTn id="276" fill="hold">
                            <p:stCondLst>
                              <p:cond delay="0"/>
                            </p:stCondLst>
                            <p:childTnLst>
                              <p:par>
                                <p:cTn id="277" presetID="1" presetClass="entr" presetSubtype="0" fill="hold" nodeType="clickEffect">
                                  <p:stCondLst>
                                    <p:cond delay="0"/>
                                  </p:stCondLst>
                                  <p:childTnLst>
                                    <p:set>
                                      <p:cBhvr>
                                        <p:cTn id="278" dur="1" fill="hold">
                                          <p:stCondLst>
                                            <p:cond delay="0"/>
                                          </p:stCondLst>
                                        </p:cTn>
                                        <p:tgtEl>
                                          <p:spTgt spid="99"/>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grpId="0" nodeType="clickEffect">
                                  <p:stCondLst>
                                    <p:cond delay="0"/>
                                  </p:stCondLst>
                                  <p:childTnLst>
                                    <p:set>
                                      <p:cBhvr>
                                        <p:cTn id="282" dur="1" fill="hold">
                                          <p:stCondLst>
                                            <p:cond delay="0"/>
                                          </p:stCondLst>
                                        </p:cTn>
                                        <p:tgtEl>
                                          <p:spTgt spid="16"/>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ntr" presetSubtype="0" fill="hold" grpId="0" nodeType="clickEffect">
                                  <p:stCondLst>
                                    <p:cond delay="0"/>
                                  </p:stCondLst>
                                  <p:childTnLst>
                                    <p:set>
                                      <p:cBhvr>
                                        <p:cTn id="286" dur="1" fill="hold">
                                          <p:stCondLst>
                                            <p:cond delay="0"/>
                                          </p:stCondLst>
                                        </p:cTn>
                                        <p:tgtEl>
                                          <p:spTgt spid="103"/>
                                        </p:tgtEl>
                                        <p:attrNameLst>
                                          <p:attrName>style.visibility</p:attrName>
                                        </p:attrNameLst>
                                      </p:cBhvr>
                                      <p:to>
                                        <p:strVal val="visible"/>
                                      </p:to>
                                    </p:set>
                                  </p:childTnLst>
                                </p:cTn>
                              </p:par>
                            </p:childTnLst>
                          </p:cTn>
                        </p:par>
                      </p:childTnLst>
                    </p:cTn>
                  </p:par>
                  <p:par>
                    <p:cTn id="287" fill="hold">
                      <p:stCondLst>
                        <p:cond delay="indefinite"/>
                      </p:stCondLst>
                      <p:childTnLst>
                        <p:par>
                          <p:cTn id="288" fill="hold">
                            <p:stCondLst>
                              <p:cond delay="0"/>
                            </p:stCondLst>
                            <p:childTnLst>
                              <p:par>
                                <p:cTn id="289" presetID="1" presetClass="entr" presetSubtype="0" fill="hold" grpId="0" nodeType="clickEffect">
                                  <p:stCondLst>
                                    <p:cond delay="0"/>
                                  </p:stCondLst>
                                  <p:childTnLst>
                                    <p:set>
                                      <p:cBhvr>
                                        <p:cTn id="290" dur="1" fill="hold">
                                          <p:stCondLst>
                                            <p:cond delay="0"/>
                                          </p:stCondLst>
                                        </p:cTn>
                                        <p:tgtEl>
                                          <p:spTgt spid="102"/>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presetID="1" presetClass="entr" presetSubtype="0" fill="hold" grpId="0" nodeType="clickEffect">
                                  <p:stCondLst>
                                    <p:cond delay="0"/>
                                  </p:stCondLst>
                                  <p:childTnLst>
                                    <p:set>
                                      <p:cBhvr>
                                        <p:cTn id="294" dur="1" fill="hold">
                                          <p:stCondLst>
                                            <p:cond delay="0"/>
                                          </p:stCondLst>
                                        </p:cTn>
                                        <p:tgtEl>
                                          <p:spTgt spid="99352"/>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ntr" presetSubtype="0" fill="hold" nodeType="clickEffect">
                                  <p:stCondLst>
                                    <p:cond delay="0"/>
                                  </p:stCondLst>
                                  <p:childTnLst>
                                    <p:set>
                                      <p:cBhvr>
                                        <p:cTn id="298" dur="1" fill="hold">
                                          <p:stCondLst>
                                            <p:cond delay="0"/>
                                          </p:stCondLst>
                                        </p:cTn>
                                        <p:tgtEl>
                                          <p:spTgt spid="121"/>
                                        </p:tgtEl>
                                        <p:attrNameLst>
                                          <p:attrName>style.visibility</p:attrName>
                                        </p:attrNameLst>
                                      </p:cBhvr>
                                      <p:to>
                                        <p:strVal val="visible"/>
                                      </p:to>
                                    </p:set>
                                  </p:childTnLst>
                                </p:cTn>
                              </p:par>
                            </p:childTnLst>
                          </p:cTn>
                        </p:par>
                      </p:childTnLst>
                    </p:cTn>
                  </p:par>
                  <p:par>
                    <p:cTn id="299" fill="hold">
                      <p:stCondLst>
                        <p:cond delay="indefinite"/>
                      </p:stCondLst>
                      <p:childTnLst>
                        <p:par>
                          <p:cTn id="300" fill="hold">
                            <p:stCondLst>
                              <p:cond delay="0"/>
                            </p:stCondLst>
                            <p:childTnLst>
                              <p:par>
                                <p:cTn id="301" presetID="1" presetClass="entr" presetSubtype="0" fill="hold" grpId="0" nodeType="clickEffect">
                                  <p:stCondLst>
                                    <p:cond delay="0"/>
                                  </p:stCondLst>
                                  <p:childTnLst>
                                    <p:set>
                                      <p:cBhvr>
                                        <p:cTn id="302" dur="1" fill="hold">
                                          <p:stCondLst>
                                            <p:cond delay="0"/>
                                          </p:stCondLst>
                                        </p:cTn>
                                        <p:tgtEl>
                                          <p:spTgt spid="65"/>
                                        </p:tgtEl>
                                        <p:attrNameLst>
                                          <p:attrName>style.visibility</p:attrName>
                                        </p:attrNameLst>
                                      </p:cBhvr>
                                      <p:to>
                                        <p:strVal val="visible"/>
                                      </p:to>
                                    </p:set>
                                  </p:childTnLst>
                                </p:cTn>
                              </p:par>
                            </p:childTnLst>
                          </p:cTn>
                        </p:par>
                      </p:childTnLst>
                    </p:cTn>
                  </p:par>
                  <p:par>
                    <p:cTn id="303" fill="hold">
                      <p:stCondLst>
                        <p:cond delay="indefinite"/>
                      </p:stCondLst>
                      <p:childTnLst>
                        <p:par>
                          <p:cTn id="304" fill="hold">
                            <p:stCondLst>
                              <p:cond delay="0"/>
                            </p:stCondLst>
                            <p:childTnLst>
                              <p:par>
                                <p:cTn id="305" presetID="1" presetClass="entr" presetSubtype="0" fill="hold" grpId="0" nodeType="clickEffect">
                                  <p:stCondLst>
                                    <p:cond delay="0"/>
                                  </p:stCondLst>
                                  <p:childTnLst>
                                    <p:set>
                                      <p:cBhvr>
                                        <p:cTn id="306" dur="1" fill="hold">
                                          <p:stCondLst>
                                            <p:cond delay="0"/>
                                          </p:stCondLst>
                                        </p:cTn>
                                        <p:tgtEl>
                                          <p:spTgt spid="123"/>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presetID="1" presetClass="entr" presetSubtype="0" fill="hold" grpId="1" nodeType="clickEffect">
                                  <p:stCondLst>
                                    <p:cond delay="0"/>
                                  </p:stCondLst>
                                  <p:childTnLst>
                                    <p:set>
                                      <p:cBhvr>
                                        <p:cTn id="310" dur="1" fill="hold">
                                          <p:stCondLst>
                                            <p:cond delay="0"/>
                                          </p:stCondLst>
                                        </p:cTn>
                                        <p:tgtEl>
                                          <p:spTgt spid="122"/>
                                        </p:tgtEl>
                                        <p:attrNameLst>
                                          <p:attrName>style.visibility</p:attrName>
                                        </p:attrNameLst>
                                      </p:cBhvr>
                                      <p:to>
                                        <p:strVal val="visible"/>
                                      </p:to>
                                    </p:set>
                                  </p:childTnLst>
                                </p:cTn>
                              </p:par>
                            </p:childTnLst>
                          </p:cTn>
                        </p:par>
                      </p:childTnLst>
                    </p:cTn>
                  </p:par>
                  <p:par>
                    <p:cTn id="311" fill="hold">
                      <p:stCondLst>
                        <p:cond delay="indefinite"/>
                      </p:stCondLst>
                      <p:childTnLst>
                        <p:par>
                          <p:cTn id="312" fill="hold">
                            <p:stCondLst>
                              <p:cond delay="0"/>
                            </p:stCondLst>
                            <p:childTnLst>
                              <p:par>
                                <p:cTn id="313" presetID="1" presetClass="entr" presetSubtype="0" fill="hold" nodeType="clickEffect">
                                  <p:stCondLst>
                                    <p:cond delay="0"/>
                                  </p:stCondLst>
                                  <p:childTnLst>
                                    <p:set>
                                      <p:cBhvr>
                                        <p:cTn id="314" dur="1" fill="hold">
                                          <p:stCondLst>
                                            <p:cond delay="0"/>
                                          </p:stCondLst>
                                        </p:cTn>
                                        <p:tgtEl>
                                          <p:spTgt spid="124"/>
                                        </p:tgtEl>
                                        <p:attrNameLst>
                                          <p:attrName>style.visibility</p:attrName>
                                        </p:attrNameLst>
                                      </p:cBhvr>
                                      <p:to>
                                        <p:strVal val="visible"/>
                                      </p:to>
                                    </p:set>
                                  </p:childTnLst>
                                </p:cTn>
                              </p:par>
                            </p:childTnLst>
                          </p:cTn>
                        </p:par>
                      </p:childTnLst>
                    </p:cTn>
                  </p:par>
                  <p:par>
                    <p:cTn id="315" fill="hold">
                      <p:stCondLst>
                        <p:cond delay="indefinite"/>
                      </p:stCondLst>
                      <p:childTnLst>
                        <p:par>
                          <p:cTn id="316" fill="hold">
                            <p:stCondLst>
                              <p:cond delay="0"/>
                            </p:stCondLst>
                            <p:childTnLst>
                              <p:par>
                                <p:cTn id="317" presetID="1" presetClass="entr" presetSubtype="0" fill="hold" grpId="0" nodeType="clickEffect">
                                  <p:stCondLst>
                                    <p:cond delay="0"/>
                                  </p:stCondLst>
                                  <p:childTnLst>
                                    <p:set>
                                      <p:cBhvr>
                                        <p:cTn id="318" dur="1" fill="hold">
                                          <p:stCondLst>
                                            <p:cond delay="0"/>
                                          </p:stCondLst>
                                        </p:cTn>
                                        <p:tgtEl>
                                          <p:spTgt spid="64"/>
                                        </p:tgtEl>
                                        <p:attrNameLst>
                                          <p:attrName>style.visibility</p:attrName>
                                        </p:attrNameLst>
                                      </p:cBhvr>
                                      <p:to>
                                        <p:strVal val="visible"/>
                                      </p:to>
                                    </p:set>
                                  </p:childTnLst>
                                </p:cTn>
                              </p:par>
                            </p:childTnLst>
                          </p:cTn>
                        </p:par>
                      </p:childTnLst>
                    </p:cTn>
                  </p:par>
                  <p:par>
                    <p:cTn id="319" fill="hold">
                      <p:stCondLst>
                        <p:cond delay="indefinite"/>
                      </p:stCondLst>
                      <p:childTnLst>
                        <p:par>
                          <p:cTn id="320" fill="hold">
                            <p:stCondLst>
                              <p:cond delay="0"/>
                            </p:stCondLst>
                            <p:childTnLst>
                              <p:par>
                                <p:cTn id="321" presetID="1" presetClass="entr" presetSubtype="0" fill="hold" nodeType="clickEffect">
                                  <p:stCondLst>
                                    <p:cond delay="0"/>
                                  </p:stCondLst>
                                  <p:childTnLst>
                                    <p:set>
                                      <p:cBhvr>
                                        <p:cTn id="322" dur="1" fill="hold">
                                          <p:stCondLst>
                                            <p:cond delay="0"/>
                                          </p:stCondLst>
                                        </p:cTn>
                                        <p:tgtEl>
                                          <p:spTgt spid="125"/>
                                        </p:tgtEl>
                                        <p:attrNameLst>
                                          <p:attrName>style.visibility</p:attrName>
                                        </p:attrNameLst>
                                      </p:cBhvr>
                                      <p:to>
                                        <p:strVal val="visible"/>
                                      </p:to>
                                    </p:set>
                                  </p:childTnLst>
                                </p:cTn>
                              </p:par>
                            </p:childTnLst>
                          </p:cTn>
                        </p:par>
                      </p:childTnLst>
                    </p:cTn>
                  </p:par>
                  <p:par>
                    <p:cTn id="323" fill="hold">
                      <p:stCondLst>
                        <p:cond delay="indefinite"/>
                      </p:stCondLst>
                      <p:childTnLst>
                        <p:par>
                          <p:cTn id="324" fill="hold">
                            <p:stCondLst>
                              <p:cond delay="0"/>
                            </p:stCondLst>
                            <p:childTnLst>
                              <p:par>
                                <p:cTn id="325" presetID="1" presetClass="entr" presetSubtype="0" fill="hold" grpId="0" nodeType="clickEffect">
                                  <p:stCondLst>
                                    <p:cond delay="0"/>
                                  </p:stCondLst>
                                  <p:childTnLst>
                                    <p:set>
                                      <p:cBhvr>
                                        <p:cTn id="326" dur="1" fill="hold">
                                          <p:stCondLst>
                                            <p:cond delay="0"/>
                                          </p:stCondLst>
                                        </p:cTn>
                                        <p:tgtEl>
                                          <p:spTgt spid="75"/>
                                        </p:tgtEl>
                                        <p:attrNameLst>
                                          <p:attrName>style.visibility</p:attrName>
                                        </p:attrNameLst>
                                      </p:cBhvr>
                                      <p:to>
                                        <p:strVal val="visible"/>
                                      </p:to>
                                    </p:set>
                                  </p:childTnLst>
                                </p:cTn>
                              </p:par>
                            </p:childTnLst>
                          </p:cTn>
                        </p:par>
                      </p:childTnLst>
                    </p:cTn>
                  </p:par>
                  <p:par>
                    <p:cTn id="327" fill="hold">
                      <p:stCondLst>
                        <p:cond delay="indefinite"/>
                      </p:stCondLst>
                      <p:childTnLst>
                        <p:par>
                          <p:cTn id="328" fill="hold">
                            <p:stCondLst>
                              <p:cond delay="0"/>
                            </p:stCondLst>
                            <p:childTnLst>
                              <p:par>
                                <p:cTn id="329" presetID="1" presetClass="entr" presetSubtype="0" fill="hold" nodeType="clickEffect">
                                  <p:stCondLst>
                                    <p:cond delay="0"/>
                                  </p:stCondLst>
                                  <p:childTnLst>
                                    <p:set>
                                      <p:cBhvr>
                                        <p:cTn id="330" dur="1" fill="hold">
                                          <p:stCondLst>
                                            <p:cond delay="0"/>
                                          </p:stCondLst>
                                        </p:cTn>
                                        <p:tgtEl>
                                          <p:spTgt spid="131"/>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ntr" presetSubtype="0" fill="hold" grpId="0" nodeType="clickEffect">
                                  <p:stCondLst>
                                    <p:cond delay="0"/>
                                  </p:stCondLst>
                                  <p:childTnLst>
                                    <p:set>
                                      <p:cBhvr>
                                        <p:cTn id="334" dur="1" fill="hold">
                                          <p:stCondLst>
                                            <p:cond delay="0"/>
                                          </p:stCondLst>
                                        </p:cTn>
                                        <p:tgtEl>
                                          <p:spTgt spid="79"/>
                                        </p:tgtEl>
                                        <p:attrNameLst>
                                          <p:attrName>style.visibility</p:attrName>
                                        </p:attrNameLst>
                                      </p:cBhvr>
                                      <p:to>
                                        <p:strVal val="visible"/>
                                      </p:to>
                                    </p:set>
                                  </p:childTnLst>
                                </p:cTn>
                              </p:par>
                            </p:childTnLst>
                          </p:cTn>
                        </p:par>
                      </p:childTnLst>
                    </p:cTn>
                  </p:par>
                  <p:par>
                    <p:cTn id="335" fill="hold">
                      <p:stCondLst>
                        <p:cond delay="indefinite"/>
                      </p:stCondLst>
                      <p:childTnLst>
                        <p:par>
                          <p:cTn id="336" fill="hold">
                            <p:stCondLst>
                              <p:cond delay="0"/>
                            </p:stCondLst>
                            <p:childTnLst>
                              <p:par>
                                <p:cTn id="337" presetID="1" presetClass="entr" presetSubtype="0" fill="hold" nodeType="clickEffect">
                                  <p:stCondLst>
                                    <p:cond delay="0"/>
                                  </p:stCondLst>
                                  <p:childTnLst>
                                    <p:set>
                                      <p:cBhvr>
                                        <p:cTn id="338" dur="1" fill="hold">
                                          <p:stCondLst>
                                            <p:cond delay="0"/>
                                          </p:stCondLst>
                                        </p:cTn>
                                        <p:tgtEl>
                                          <p:spTgt spid="139"/>
                                        </p:tgtEl>
                                        <p:attrNameLst>
                                          <p:attrName>style.visibility</p:attrName>
                                        </p:attrNameLst>
                                      </p:cBhvr>
                                      <p:to>
                                        <p:strVal val="visible"/>
                                      </p:to>
                                    </p:set>
                                  </p:childTnLst>
                                </p:cTn>
                              </p:par>
                            </p:childTnLst>
                          </p:cTn>
                        </p:par>
                      </p:childTnLst>
                    </p:cTn>
                  </p:par>
                  <p:par>
                    <p:cTn id="339" fill="hold">
                      <p:stCondLst>
                        <p:cond delay="indefinite"/>
                      </p:stCondLst>
                      <p:childTnLst>
                        <p:par>
                          <p:cTn id="340" fill="hold">
                            <p:stCondLst>
                              <p:cond delay="0"/>
                            </p:stCondLst>
                            <p:childTnLst>
                              <p:par>
                                <p:cTn id="341" presetID="1" presetClass="entr" presetSubtype="0" fill="hold" grpId="0" nodeType="clickEffect">
                                  <p:stCondLst>
                                    <p:cond delay="0"/>
                                  </p:stCondLst>
                                  <p:childTnLst>
                                    <p:set>
                                      <p:cBhvr>
                                        <p:cTn id="342" dur="1" fill="hold">
                                          <p:stCondLst>
                                            <p:cond delay="0"/>
                                          </p:stCondLst>
                                        </p:cTn>
                                        <p:tgtEl>
                                          <p:spTgt spid="95"/>
                                        </p:tgtEl>
                                        <p:attrNameLst>
                                          <p:attrName>style.visibility</p:attrName>
                                        </p:attrNameLst>
                                      </p:cBhvr>
                                      <p:to>
                                        <p:strVal val="visible"/>
                                      </p:to>
                                    </p:set>
                                  </p:childTnLst>
                                </p:cTn>
                              </p:par>
                            </p:childTnLst>
                          </p:cTn>
                        </p:par>
                      </p:childTnLst>
                    </p:cTn>
                  </p:par>
                  <p:par>
                    <p:cTn id="343" fill="hold">
                      <p:stCondLst>
                        <p:cond delay="indefinite"/>
                      </p:stCondLst>
                      <p:childTnLst>
                        <p:par>
                          <p:cTn id="344" fill="hold">
                            <p:stCondLst>
                              <p:cond delay="0"/>
                            </p:stCondLst>
                            <p:childTnLst>
                              <p:par>
                                <p:cTn id="345" presetID="1" presetClass="entr" presetSubtype="0" fill="hold" nodeType="clickEffect">
                                  <p:stCondLst>
                                    <p:cond delay="0"/>
                                  </p:stCondLst>
                                  <p:childTnLst>
                                    <p:set>
                                      <p:cBhvr>
                                        <p:cTn id="346" dur="1" fill="hold">
                                          <p:stCondLst>
                                            <p:cond delay="0"/>
                                          </p:stCondLst>
                                        </p:cTn>
                                        <p:tgtEl>
                                          <p:spTgt spid="144"/>
                                        </p:tgtEl>
                                        <p:attrNameLst>
                                          <p:attrName>style.visibility</p:attrName>
                                        </p:attrNameLst>
                                      </p:cBhvr>
                                      <p:to>
                                        <p:strVal val="visible"/>
                                      </p:to>
                                    </p:set>
                                  </p:childTnLst>
                                </p:cTn>
                              </p:par>
                            </p:childTnLst>
                          </p:cTn>
                        </p:par>
                      </p:childTnLst>
                    </p:cTn>
                  </p:par>
                  <p:par>
                    <p:cTn id="347" fill="hold">
                      <p:stCondLst>
                        <p:cond delay="indefinite"/>
                      </p:stCondLst>
                      <p:childTnLst>
                        <p:par>
                          <p:cTn id="348" fill="hold">
                            <p:stCondLst>
                              <p:cond delay="0"/>
                            </p:stCondLst>
                            <p:childTnLst>
                              <p:par>
                                <p:cTn id="349" presetID="1" presetClass="entr" presetSubtype="0" fill="hold" grpId="0" nodeType="clickEffect">
                                  <p:stCondLst>
                                    <p:cond delay="0"/>
                                  </p:stCondLst>
                                  <p:childTnLst>
                                    <p:set>
                                      <p:cBhvr>
                                        <p:cTn id="350" dur="1" fill="hold">
                                          <p:stCondLst>
                                            <p:cond delay="0"/>
                                          </p:stCondLst>
                                        </p:cTn>
                                        <p:tgtEl>
                                          <p:spTgt spid="99339"/>
                                        </p:tgtEl>
                                        <p:attrNameLst>
                                          <p:attrName>style.visibility</p:attrName>
                                        </p:attrNameLst>
                                      </p:cBhvr>
                                      <p:to>
                                        <p:strVal val="visible"/>
                                      </p:to>
                                    </p:set>
                                  </p:childTnLst>
                                </p:cTn>
                              </p:par>
                            </p:childTnLst>
                          </p:cTn>
                        </p:par>
                      </p:childTnLst>
                    </p:cTn>
                  </p:par>
                  <p:par>
                    <p:cTn id="351" fill="hold">
                      <p:stCondLst>
                        <p:cond delay="indefinite"/>
                      </p:stCondLst>
                      <p:childTnLst>
                        <p:par>
                          <p:cTn id="352" fill="hold">
                            <p:stCondLst>
                              <p:cond delay="0"/>
                            </p:stCondLst>
                            <p:childTnLst>
                              <p:par>
                                <p:cTn id="353" presetID="1" presetClass="entr" presetSubtype="0" fill="hold" grpId="0" nodeType="clickEffect">
                                  <p:stCondLst>
                                    <p:cond delay="0"/>
                                  </p:stCondLst>
                                  <p:childTnLst>
                                    <p:set>
                                      <p:cBhvr>
                                        <p:cTn id="354" dur="1" fill="hold">
                                          <p:stCondLst>
                                            <p:cond delay="0"/>
                                          </p:stCondLst>
                                        </p:cTn>
                                        <p:tgtEl>
                                          <p:spTgt spid="99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89" grpId="0" animBg="1"/>
      <p:bldP spid="8" grpId="0"/>
      <p:bldP spid="10" grpId="0"/>
      <p:bldP spid="91" grpId="0" animBg="1"/>
      <p:bldP spid="20" grpId="0"/>
      <p:bldP spid="21" grpId="0"/>
      <p:bldP spid="92" grpId="0" animBg="1"/>
      <p:bldP spid="94" grpId="0" animBg="1"/>
      <p:bldP spid="96" grpId="0" animBg="1"/>
      <p:bldP spid="23" grpId="0"/>
      <p:bldP spid="24" grpId="0"/>
      <p:bldP spid="97" grpId="0" animBg="1"/>
      <p:bldP spid="29" grpId="0"/>
      <p:bldP spid="105" grpId="0"/>
      <p:bldP spid="30" grpId="0"/>
      <p:bldP spid="31" grpId="0"/>
      <p:bldP spid="32" grpId="0"/>
      <p:bldP spid="33" grpId="1"/>
      <p:bldP spid="36" grpId="0"/>
      <p:bldP spid="117" grpId="0" animBg="1"/>
      <p:bldP spid="38" grpId="0"/>
      <p:bldP spid="126" grpId="0" animBg="1"/>
      <p:bldP spid="45" grpId="0"/>
      <p:bldP spid="46" grpId="0"/>
      <p:bldP spid="133" grpId="0" animBg="1"/>
      <p:bldP spid="54" grpId="0"/>
      <p:bldP spid="9" grpId="0"/>
      <p:bldP spid="109" grpId="0" animBg="1"/>
      <p:bldP spid="55" grpId="2"/>
      <p:bldP spid="99328" grpId="0"/>
      <p:bldP spid="19" grpId="0"/>
      <p:bldP spid="22" grpId="0"/>
      <p:bldP spid="53" grpId="0"/>
      <p:bldP spid="112" grpId="0" animBg="1"/>
      <p:bldP spid="56" grpId="0"/>
      <p:bldP spid="114" grpId="0"/>
      <p:bldP spid="115" grpId="0" animBg="1"/>
      <p:bldP spid="122" grpId="1"/>
      <p:bldP spid="123" grpId="0" animBg="1"/>
      <p:bldP spid="64" grpId="0"/>
      <p:bldP spid="65" grpId="0"/>
      <p:bldP spid="75" grpId="0"/>
      <p:bldP spid="79" grpId="0"/>
      <p:bldP spid="95" grpId="0"/>
      <p:bldP spid="99339" grpId="0"/>
      <p:bldP spid="99340" grpId="0"/>
      <p:bldP spid="99349" grpId="0"/>
      <p:bldP spid="160" grpId="0" animBg="1"/>
      <p:bldP spid="99350" grpId="0"/>
      <p:bldP spid="99351" grpId="0"/>
      <p:bldP spid="99352" grpId="0"/>
      <p:bldP spid="99355" grpId="0"/>
      <p:bldP spid="168" grpId="0" animBg="1"/>
      <p:bldP spid="99356" grpId="0"/>
      <p:bldP spid="89" grpId="0" animBg="1"/>
      <p:bldP spid="5" grpId="0"/>
      <p:bldP spid="98" grpId="0" animBg="1"/>
      <p:bldP spid="7" grpId="0"/>
      <p:bldP spid="11" grpId="0"/>
      <p:bldP spid="102" grpId="0"/>
      <p:bldP spid="103" grpId="0" animBg="1"/>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418798"/>
          </a:xfrm>
        </p:spPr>
        <p:txBody>
          <a:bodyPr/>
          <a:lstStyle/>
          <a:p>
            <a:r>
              <a:rPr lang="en-US" sz="3600" dirty="0" smtClean="0">
                <a:solidFill>
                  <a:schemeClr val="bg2">
                    <a:lumMod val="25000"/>
                  </a:schemeClr>
                </a:solidFill>
                <a:latin typeface="Times"/>
                <a:cs typeface="Times"/>
              </a:rPr>
              <a:t>Jack </a:t>
            </a:r>
            <a:r>
              <a:rPr lang="en-US" sz="3600" smtClean="0">
                <a:solidFill>
                  <a:schemeClr val="bg2">
                    <a:lumMod val="25000"/>
                  </a:schemeClr>
                </a:solidFill>
                <a:latin typeface="Times"/>
                <a:cs typeface="Times"/>
              </a:rPr>
              <a:t>Michael Quote</a:t>
            </a:r>
            <a:endParaRPr lang="en-US" sz="3600" dirty="0">
              <a:solidFill>
                <a:schemeClr val="bg2">
                  <a:lumMod val="25000"/>
                </a:schemeClr>
              </a:solidFill>
              <a:latin typeface="Times"/>
              <a:cs typeface="Times"/>
            </a:endParaRPr>
          </a:p>
        </p:txBody>
      </p:sp>
      <p:sp>
        <p:nvSpPr>
          <p:cNvPr id="3" name="Content Placeholder 2"/>
          <p:cNvSpPr>
            <a:spLocks noGrp="1"/>
          </p:cNvSpPr>
          <p:nvPr>
            <p:ph idx="1"/>
          </p:nvPr>
        </p:nvSpPr>
        <p:spPr>
          <a:xfrm>
            <a:off x="549275" y="2039236"/>
            <a:ext cx="8042276" cy="4444801"/>
          </a:xfrm>
        </p:spPr>
        <p:txBody>
          <a:bodyPr>
            <a:normAutofit/>
          </a:bodyPr>
          <a:lstStyle/>
          <a:p>
            <a:r>
              <a:rPr lang="en-US" dirty="0" smtClean="0">
                <a:solidFill>
                  <a:schemeClr val="tx1">
                    <a:lumMod val="95000"/>
                    <a:lumOff val="5000"/>
                  </a:schemeClr>
                </a:solidFill>
                <a:latin typeface="Times"/>
                <a:cs typeface="Times"/>
              </a:rPr>
              <a:t>“One might ask why it is of any value to be able to recognize and correctly name these various effects.  I would answer that I have found, for myself, at least, that I cannot understand some of these things unless I can talk about them clearly. I cannot think clearly about nonverbal events unless I have a consistent verbal repertoire regarding those events.  Perhaps I should be more intuitive or contingency shaped and less rule governed, but my intuition tells me otherwise” (Michael, 1995, p. 284)</a:t>
            </a:r>
            <a:endParaRPr lang="en-US" dirty="0">
              <a:solidFill>
                <a:schemeClr val="tx1">
                  <a:lumMod val="95000"/>
                  <a:lumOff val="5000"/>
                </a:schemeClr>
              </a:solidFill>
              <a:latin typeface="Times"/>
              <a:cs typeface="Times"/>
            </a:endParaRPr>
          </a:p>
          <a:p>
            <a:endParaRPr lang="en-US" dirty="0"/>
          </a:p>
          <a:p>
            <a:endParaRPr lang="en-US" dirty="0">
              <a:solidFill>
                <a:schemeClr val="bg2">
                  <a:lumMod val="25000"/>
                </a:schemeClr>
              </a:solidFill>
              <a:latin typeface="Times"/>
              <a:cs typeface="Times"/>
            </a:endParaRPr>
          </a:p>
        </p:txBody>
      </p:sp>
    </p:spTree>
    <p:extLst>
      <p:ext uri="{BB962C8B-B14F-4D97-AF65-F5344CB8AC3E}">
        <p14:creationId xmlns:p14="http://schemas.microsoft.com/office/powerpoint/2010/main" val="6709081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35424"/>
          </a:xfrm>
        </p:spPr>
        <p:txBody>
          <a:bodyPr/>
          <a:lstStyle/>
          <a:p>
            <a:r>
              <a:rPr lang="en-US" sz="3600" dirty="0" smtClean="0">
                <a:solidFill>
                  <a:schemeClr val="bg2">
                    <a:lumMod val="25000"/>
                  </a:schemeClr>
                </a:solidFill>
                <a:latin typeface="Times"/>
                <a:cs typeface="Times"/>
              </a:rPr>
              <a:t>Jack Michael</a:t>
            </a:r>
            <a:endParaRPr lang="en-US" sz="3600" dirty="0">
              <a:solidFill>
                <a:schemeClr val="bg2">
                  <a:lumMod val="25000"/>
                </a:schemeClr>
              </a:solidFill>
              <a:latin typeface="Times"/>
              <a:cs typeface="Times"/>
            </a:endParaRPr>
          </a:p>
        </p:txBody>
      </p:sp>
      <p:sp>
        <p:nvSpPr>
          <p:cNvPr id="3" name="Content Placeholder 2"/>
          <p:cNvSpPr>
            <a:spLocks noGrp="1"/>
          </p:cNvSpPr>
          <p:nvPr>
            <p:ph idx="1"/>
          </p:nvPr>
        </p:nvSpPr>
        <p:spPr>
          <a:xfrm>
            <a:off x="279400" y="1346200"/>
            <a:ext cx="8686799" cy="5137837"/>
          </a:xfrm>
        </p:spPr>
        <p:txBody>
          <a:bodyPr>
            <a:normAutofit/>
          </a:bodyPr>
          <a:lstStyle/>
          <a:p>
            <a:r>
              <a:rPr lang="en-US" dirty="0" smtClean="0">
                <a:solidFill>
                  <a:schemeClr val="tx1">
                    <a:lumMod val="95000"/>
                    <a:lumOff val="5000"/>
                  </a:schemeClr>
                </a:solidFill>
                <a:latin typeface="Times"/>
                <a:cs typeface="Times"/>
              </a:rPr>
              <a:t>Learn </a:t>
            </a:r>
            <a:r>
              <a:rPr lang="en-US" dirty="0">
                <a:solidFill>
                  <a:schemeClr val="tx1">
                    <a:lumMod val="95000"/>
                    <a:lumOff val="5000"/>
                  </a:schemeClr>
                </a:solidFill>
                <a:latin typeface="Times"/>
                <a:cs typeface="Times"/>
              </a:rPr>
              <a:t>to think and talk like </a:t>
            </a:r>
            <a:r>
              <a:rPr lang="en-US" dirty="0" smtClean="0">
                <a:solidFill>
                  <a:schemeClr val="tx1">
                    <a:lumMod val="95000"/>
                    <a:lumOff val="5000"/>
                  </a:schemeClr>
                </a:solidFill>
                <a:latin typeface="Times"/>
                <a:cs typeface="Times"/>
              </a:rPr>
              <a:t>Skinner </a:t>
            </a:r>
          </a:p>
          <a:p>
            <a:r>
              <a:rPr lang="en-US" dirty="0">
                <a:solidFill>
                  <a:schemeClr val="tx1">
                    <a:lumMod val="95000"/>
                    <a:lumOff val="5000"/>
                  </a:schemeClr>
                </a:solidFill>
                <a:latin typeface="Times"/>
                <a:cs typeface="Times"/>
              </a:rPr>
              <a:t>T</a:t>
            </a:r>
            <a:r>
              <a:rPr lang="en-US" dirty="0" smtClean="0">
                <a:solidFill>
                  <a:schemeClr val="tx1">
                    <a:lumMod val="95000"/>
                    <a:lumOff val="5000"/>
                  </a:schemeClr>
                </a:solidFill>
                <a:latin typeface="Times"/>
                <a:cs typeface="Times"/>
              </a:rPr>
              <a:t>hen </a:t>
            </a:r>
            <a:r>
              <a:rPr lang="en-US" dirty="0">
                <a:solidFill>
                  <a:schemeClr val="tx1">
                    <a:lumMod val="95000"/>
                    <a:lumOff val="5000"/>
                  </a:schemeClr>
                </a:solidFill>
                <a:latin typeface="Times"/>
                <a:cs typeface="Times"/>
              </a:rPr>
              <a:t>learn to think and talk like </a:t>
            </a:r>
            <a:r>
              <a:rPr lang="en-US" dirty="0" smtClean="0">
                <a:solidFill>
                  <a:schemeClr val="tx1">
                    <a:lumMod val="95000"/>
                    <a:lumOff val="5000"/>
                  </a:schemeClr>
                </a:solidFill>
                <a:latin typeface="Times"/>
                <a:cs typeface="Times"/>
              </a:rPr>
              <a:t>Jack</a:t>
            </a:r>
          </a:p>
          <a:p>
            <a:r>
              <a:rPr lang="en-US" dirty="0" smtClean="0">
                <a:solidFill>
                  <a:schemeClr val="tx1">
                    <a:lumMod val="95000"/>
                    <a:lumOff val="5000"/>
                  </a:schemeClr>
                </a:solidFill>
                <a:latin typeface="Times"/>
                <a:cs typeface="Times"/>
              </a:rPr>
              <a:t>Jack liked animal analogs</a:t>
            </a:r>
          </a:p>
          <a:p>
            <a:r>
              <a:rPr lang="en-US" dirty="0" smtClean="0">
                <a:solidFill>
                  <a:schemeClr val="tx1">
                    <a:lumMod val="95000"/>
                    <a:lumOff val="5000"/>
                  </a:schemeClr>
                </a:solidFill>
                <a:latin typeface="Times"/>
                <a:cs typeface="Times"/>
              </a:rPr>
              <a:t>Skinner’s analysis of verbal behavior is an essential component of being a behavior analyst</a:t>
            </a:r>
          </a:p>
          <a:p>
            <a:r>
              <a:rPr lang="en-US" dirty="0" smtClean="0">
                <a:solidFill>
                  <a:schemeClr val="tx1"/>
                </a:solidFill>
                <a:latin typeface="Times"/>
                <a:cs typeface="Times"/>
              </a:rPr>
              <a:t>Jack </a:t>
            </a:r>
            <a:r>
              <a:rPr lang="en-US" dirty="0">
                <a:solidFill>
                  <a:schemeClr val="tx1"/>
                </a:solidFill>
                <a:latin typeface="Times"/>
                <a:cs typeface="Times"/>
              </a:rPr>
              <a:t>was a stickler on </a:t>
            </a:r>
            <a:r>
              <a:rPr lang="en-US" dirty="0" smtClean="0">
                <a:solidFill>
                  <a:schemeClr val="tx1"/>
                </a:solidFill>
                <a:latin typeface="Times"/>
                <a:cs typeface="Times"/>
              </a:rPr>
              <a:t>terms. He placed </a:t>
            </a:r>
            <a:r>
              <a:rPr lang="en-US" dirty="0">
                <a:solidFill>
                  <a:schemeClr val="tx1"/>
                </a:solidFill>
                <a:latin typeface="Times"/>
                <a:cs typeface="Times"/>
              </a:rPr>
              <a:t>a major focus on the technical vocabulary of behavior analysis</a:t>
            </a:r>
            <a:r>
              <a:rPr lang="en-US" dirty="0" smtClean="0">
                <a:solidFill>
                  <a:schemeClr val="tx1"/>
                </a:solidFill>
                <a:latin typeface="Times"/>
                <a:cs typeface="Times"/>
              </a:rPr>
              <a:t>, and was </a:t>
            </a:r>
            <a:r>
              <a:rPr lang="en-US" dirty="0">
                <a:solidFill>
                  <a:schemeClr val="tx1"/>
                </a:solidFill>
                <a:latin typeface="Times"/>
                <a:cs typeface="Times"/>
              </a:rPr>
              <a:t>constantly refining this vocabulary (e.g., the MO</a:t>
            </a:r>
            <a:r>
              <a:rPr lang="en-US" dirty="0" smtClean="0">
                <a:solidFill>
                  <a:schemeClr val="tx1"/>
                </a:solidFill>
                <a:latin typeface="Times"/>
                <a:cs typeface="Times"/>
              </a:rPr>
              <a:t>)</a:t>
            </a:r>
          </a:p>
          <a:p>
            <a:r>
              <a:rPr lang="en-US" dirty="0" smtClean="0">
                <a:solidFill>
                  <a:schemeClr val="tx1"/>
                </a:solidFill>
                <a:latin typeface="Times"/>
                <a:cs typeface="Times"/>
              </a:rPr>
              <a:t>He </a:t>
            </a:r>
            <a:r>
              <a:rPr lang="en-US" dirty="0">
                <a:solidFill>
                  <a:schemeClr val="tx1"/>
                </a:solidFill>
                <a:latin typeface="Times"/>
                <a:cs typeface="Times"/>
              </a:rPr>
              <a:t>required that his students acquire and use precise technical </a:t>
            </a:r>
            <a:r>
              <a:rPr lang="en-US" dirty="0" smtClean="0">
                <a:solidFill>
                  <a:schemeClr val="tx1"/>
                </a:solidFill>
                <a:latin typeface="Times"/>
                <a:cs typeface="Times"/>
              </a:rPr>
              <a:t>vocabulary when analyzing behavior</a:t>
            </a:r>
            <a:endParaRPr lang="en-US" dirty="0">
              <a:solidFill>
                <a:schemeClr val="tx1"/>
              </a:solidFill>
              <a:latin typeface="Times"/>
              <a:cs typeface="Times"/>
            </a:endParaRPr>
          </a:p>
          <a:p>
            <a:endParaRPr lang="en-US" dirty="0">
              <a:solidFill>
                <a:schemeClr val="tx1">
                  <a:lumMod val="95000"/>
                  <a:lumOff val="5000"/>
                </a:schemeClr>
              </a:solidFill>
              <a:latin typeface="Times"/>
              <a:cs typeface="Times"/>
            </a:endParaRPr>
          </a:p>
          <a:p>
            <a:endParaRPr lang="en-US" dirty="0">
              <a:solidFill>
                <a:schemeClr val="tx1">
                  <a:lumMod val="95000"/>
                  <a:lumOff val="5000"/>
                </a:schemeClr>
              </a:solidFill>
              <a:latin typeface="Times"/>
              <a:cs typeface="Times"/>
            </a:endParaRPr>
          </a:p>
          <a:p>
            <a:endParaRPr lang="en-US" dirty="0"/>
          </a:p>
          <a:p>
            <a:endParaRPr lang="en-US" dirty="0">
              <a:solidFill>
                <a:schemeClr val="bg2">
                  <a:lumMod val="25000"/>
                </a:schemeClr>
              </a:solidFill>
              <a:latin typeface="Times"/>
              <a:cs typeface="Times"/>
            </a:endParaRPr>
          </a:p>
        </p:txBody>
      </p:sp>
    </p:spTree>
    <p:extLst>
      <p:ext uri="{BB962C8B-B14F-4D97-AF65-F5344CB8AC3E}">
        <p14:creationId xmlns:p14="http://schemas.microsoft.com/office/powerpoint/2010/main" val="1849494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358899"/>
          </a:xfrm>
        </p:spPr>
        <p:txBody>
          <a:bodyPr>
            <a:normAutofit/>
          </a:bodyPr>
          <a:lstStyle/>
          <a:p>
            <a:r>
              <a:rPr lang="en-US" sz="3600" dirty="0" smtClean="0">
                <a:latin typeface="Times"/>
                <a:cs typeface="Times"/>
              </a:rPr>
              <a:t>Jack Michael on the Problems with </a:t>
            </a:r>
            <a:br>
              <a:rPr lang="en-US" sz="3600" dirty="0" smtClean="0">
                <a:latin typeface="Times"/>
                <a:cs typeface="Times"/>
              </a:rPr>
            </a:br>
            <a:r>
              <a:rPr lang="en-US" sz="3600" dirty="0" smtClean="0">
                <a:latin typeface="Times"/>
                <a:cs typeface="Times"/>
              </a:rPr>
              <a:t>the Term “Aversive”</a:t>
            </a:r>
            <a:endParaRPr lang="en-US" sz="3600" dirty="0">
              <a:latin typeface="Times"/>
              <a:cs typeface="Times"/>
            </a:endParaRPr>
          </a:p>
        </p:txBody>
      </p:sp>
      <p:sp>
        <p:nvSpPr>
          <p:cNvPr id="3" name="Content Placeholder 2"/>
          <p:cNvSpPr>
            <a:spLocks noGrp="1"/>
          </p:cNvSpPr>
          <p:nvPr>
            <p:ph idx="1"/>
          </p:nvPr>
        </p:nvSpPr>
        <p:spPr>
          <a:xfrm>
            <a:off x="85486" y="1993900"/>
            <a:ext cx="9058514" cy="4864100"/>
          </a:xfrm>
        </p:spPr>
        <p:txBody>
          <a:bodyPr>
            <a:noAutofit/>
          </a:bodyPr>
          <a:lstStyle/>
          <a:p>
            <a:r>
              <a:rPr lang="en-US" dirty="0" smtClean="0">
                <a:solidFill>
                  <a:schemeClr val="tx1"/>
                </a:solidFill>
                <a:latin typeface="Times"/>
                <a:cs typeface="Times"/>
              </a:rPr>
              <a:t>“Many behavior analysts use the terms </a:t>
            </a:r>
            <a:r>
              <a:rPr lang="en-US" i="1" dirty="0" smtClean="0">
                <a:solidFill>
                  <a:schemeClr val="tx1"/>
                </a:solidFill>
                <a:latin typeface="Times"/>
                <a:cs typeface="Times"/>
              </a:rPr>
              <a:t>aversive stimulus </a:t>
            </a:r>
            <a:r>
              <a:rPr lang="en-US" dirty="0" smtClean="0">
                <a:solidFill>
                  <a:schemeClr val="tx1"/>
                </a:solidFill>
                <a:latin typeface="Times"/>
                <a:cs typeface="Times"/>
              </a:rPr>
              <a:t>or </a:t>
            </a:r>
            <a:r>
              <a:rPr lang="en-US" i="1" dirty="0" smtClean="0">
                <a:solidFill>
                  <a:schemeClr val="tx1"/>
                </a:solidFill>
                <a:latin typeface="Times"/>
                <a:cs typeface="Times"/>
              </a:rPr>
              <a:t>aversive control</a:t>
            </a:r>
            <a:r>
              <a:rPr lang="en-US" dirty="0" smtClean="0">
                <a:solidFill>
                  <a:schemeClr val="tx1"/>
                </a:solidFill>
                <a:latin typeface="Times"/>
                <a:cs typeface="Times"/>
              </a:rPr>
              <a:t>...The trouble with this omnibus term is that it has at least three different controlling variables. A stimulus may be called aversive because its offset functions as reinforcement, because its onset functions as punishment, or because it evokes the behavior that has in the past terminated it...This multiple meaning...works against unambiguous identification of functional relations, and it is not part of my own repertoire when I wish to speak precisely” (Michael, 1995, pp. 281-282; footnote)</a:t>
            </a:r>
          </a:p>
        </p:txBody>
      </p:sp>
    </p:spTree>
    <p:extLst>
      <p:ext uri="{BB962C8B-B14F-4D97-AF65-F5344CB8AC3E}">
        <p14:creationId xmlns:p14="http://schemas.microsoft.com/office/powerpoint/2010/main" val="4205146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418798"/>
          </a:xfrm>
        </p:spPr>
        <p:txBody>
          <a:bodyPr/>
          <a:lstStyle/>
          <a:p>
            <a:r>
              <a:rPr lang="en-US" sz="3600" dirty="0" smtClean="0">
                <a:solidFill>
                  <a:schemeClr val="bg2">
                    <a:lumMod val="25000"/>
                  </a:schemeClr>
                </a:solidFill>
                <a:latin typeface="Times"/>
                <a:cs typeface="Times"/>
              </a:rPr>
              <a:t>Jack Michael</a:t>
            </a:r>
            <a:endParaRPr lang="en-US" sz="3600" dirty="0">
              <a:solidFill>
                <a:schemeClr val="bg2">
                  <a:lumMod val="25000"/>
                </a:schemeClr>
              </a:solidFill>
              <a:latin typeface="Times"/>
              <a:cs typeface="Times"/>
            </a:endParaRPr>
          </a:p>
        </p:txBody>
      </p:sp>
      <p:sp>
        <p:nvSpPr>
          <p:cNvPr id="3" name="Content Placeholder 2"/>
          <p:cNvSpPr>
            <a:spLocks noGrp="1"/>
          </p:cNvSpPr>
          <p:nvPr>
            <p:ph idx="1"/>
          </p:nvPr>
        </p:nvSpPr>
        <p:spPr>
          <a:xfrm>
            <a:off x="549275" y="2039236"/>
            <a:ext cx="8042276" cy="4444801"/>
          </a:xfrm>
        </p:spPr>
        <p:txBody>
          <a:bodyPr>
            <a:normAutofit/>
          </a:bodyPr>
          <a:lstStyle/>
          <a:p>
            <a:endParaRPr lang="en-US" dirty="0"/>
          </a:p>
          <a:p>
            <a:pPr marL="0" indent="0">
              <a:buNone/>
            </a:pPr>
            <a:endParaRPr lang="en-US" dirty="0">
              <a:solidFill>
                <a:schemeClr val="bg2">
                  <a:lumMod val="25000"/>
                </a:schemeClr>
              </a:solidFill>
              <a:latin typeface="Times"/>
              <a:cs typeface="Times"/>
            </a:endParaRPr>
          </a:p>
        </p:txBody>
      </p:sp>
      <p:pic>
        <p:nvPicPr>
          <p:cNvPr id="4" name="Picture 3" descr="20160527_085134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4099497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418798"/>
          </a:xfrm>
        </p:spPr>
        <p:txBody>
          <a:bodyPr/>
          <a:lstStyle/>
          <a:p>
            <a:r>
              <a:rPr lang="en-US" sz="3600" dirty="0" smtClean="0">
                <a:solidFill>
                  <a:schemeClr val="bg2">
                    <a:lumMod val="25000"/>
                  </a:schemeClr>
                </a:solidFill>
                <a:latin typeface="Times"/>
                <a:cs typeface="Times"/>
              </a:rPr>
              <a:t>Jack Michael</a:t>
            </a:r>
            <a:endParaRPr lang="en-US" sz="3600" dirty="0">
              <a:solidFill>
                <a:schemeClr val="bg2">
                  <a:lumMod val="25000"/>
                </a:schemeClr>
              </a:solidFill>
              <a:latin typeface="Times"/>
              <a:cs typeface="Times"/>
            </a:endParaRPr>
          </a:p>
        </p:txBody>
      </p:sp>
      <p:sp>
        <p:nvSpPr>
          <p:cNvPr id="3" name="Content Placeholder 2"/>
          <p:cNvSpPr>
            <a:spLocks noGrp="1"/>
          </p:cNvSpPr>
          <p:nvPr>
            <p:ph idx="1"/>
          </p:nvPr>
        </p:nvSpPr>
        <p:spPr>
          <a:xfrm>
            <a:off x="549275" y="2039236"/>
            <a:ext cx="8042276" cy="4444801"/>
          </a:xfrm>
        </p:spPr>
        <p:txBody>
          <a:bodyPr>
            <a:normAutofit/>
          </a:bodyPr>
          <a:lstStyle/>
          <a:p>
            <a:endParaRPr lang="en-US" dirty="0"/>
          </a:p>
          <a:p>
            <a:pPr marL="0" indent="0">
              <a:buNone/>
            </a:pPr>
            <a:endParaRPr lang="en-US" dirty="0">
              <a:solidFill>
                <a:schemeClr val="bg2">
                  <a:lumMod val="25000"/>
                </a:schemeClr>
              </a:solidFill>
              <a:latin typeface="Times"/>
              <a:cs typeface="Times"/>
            </a:endParaRPr>
          </a:p>
        </p:txBody>
      </p:sp>
      <p:pic>
        <p:nvPicPr>
          <p:cNvPr id="8" name="Picture 7" descr="20160527_085116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15377689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418798"/>
          </a:xfrm>
        </p:spPr>
        <p:txBody>
          <a:bodyPr/>
          <a:lstStyle/>
          <a:p>
            <a:r>
              <a:rPr lang="en-US" sz="3600" dirty="0" smtClean="0">
                <a:solidFill>
                  <a:schemeClr val="bg2">
                    <a:lumMod val="25000"/>
                  </a:schemeClr>
                </a:solidFill>
                <a:latin typeface="Times"/>
                <a:cs typeface="Times"/>
              </a:rPr>
              <a:t>Jack Michael Quotes</a:t>
            </a:r>
            <a:endParaRPr lang="en-US" sz="3600" dirty="0">
              <a:solidFill>
                <a:schemeClr val="bg2">
                  <a:lumMod val="25000"/>
                </a:schemeClr>
              </a:solidFill>
              <a:latin typeface="Times"/>
              <a:cs typeface="Times"/>
            </a:endParaRPr>
          </a:p>
        </p:txBody>
      </p:sp>
      <p:sp>
        <p:nvSpPr>
          <p:cNvPr id="3" name="Content Placeholder 2"/>
          <p:cNvSpPr>
            <a:spLocks noGrp="1"/>
          </p:cNvSpPr>
          <p:nvPr>
            <p:ph idx="1"/>
          </p:nvPr>
        </p:nvSpPr>
        <p:spPr>
          <a:xfrm>
            <a:off x="549275" y="1733104"/>
            <a:ext cx="8042276" cy="4750933"/>
          </a:xfrm>
        </p:spPr>
        <p:txBody>
          <a:bodyPr>
            <a:normAutofit fontScale="92500"/>
          </a:bodyPr>
          <a:lstStyle/>
          <a:p>
            <a:r>
              <a:rPr lang="en-US" dirty="0" smtClean="0">
                <a:solidFill>
                  <a:schemeClr val="tx1">
                    <a:lumMod val="95000"/>
                    <a:lumOff val="5000"/>
                  </a:schemeClr>
                </a:solidFill>
                <a:latin typeface="Times"/>
                <a:cs typeface="Times"/>
              </a:rPr>
              <a:t>“An environment change, such as a stimulus onset or offset, usually has more than one effect on behavior” (Michael, 1995, p. 273)</a:t>
            </a:r>
          </a:p>
          <a:p>
            <a:r>
              <a:rPr lang="en-US" dirty="0" smtClean="0">
                <a:solidFill>
                  <a:schemeClr val="tx1">
                    <a:lumMod val="95000"/>
                    <a:lumOff val="5000"/>
                  </a:schemeClr>
                </a:solidFill>
                <a:latin typeface="Times"/>
                <a:cs typeface="Times"/>
              </a:rPr>
              <a:t>“Being able to identify a functional relation with an appropriate term is an important part of our scientific repertoire” (p. 273)</a:t>
            </a:r>
          </a:p>
          <a:p>
            <a:r>
              <a:rPr lang="en-US" dirty="0" smtClean="0">
                <a:solidFill>
                  <a:schemeClr val="tx1">
                    <a:lumMod val="95000"/>
                    <a:lumOff val="5000"/>
                  </a:schemeClr>
                </a:solidFill>
                <a:latin typeface="Times"/>
                <a:cs typeface="Times"/>
              </a:rPr>
              <a:t>“The development of a consistent and unambiguous repertoire regarding these terms and functional relations should be a major goal for a course in behavior analysis” (p. 273)</a:t>
            </a:r>
          </a:p>
          <a:p>
            <a:r>
              <a:rPr lang="en-US" sz="1900" dirty="0">
                <a:solidFill>
                  <a:srgbClr val="000000"/>
                </a:solidFill>
                <a:latin typeface="Times"/>
                <a:cs typeface="Times"/>
              </a:rPr>
              <a:t>Michael, J. (1995). What every student of behavior analysis ought to learn: A </a:t>
            </a:r>
            <a:r>
              <a:rPr lang="en-US" sz="1900" dirty="0" smtClean="0">
                <a:solidFill>
                  <a:srgbClr val="000000"/>
                </a:solidFill>
                <a:latin typeface="Times"/>
                <a:cs typeface="Times"/>
              </a:rPr>
              <a:t>	system </a:t>
            </a:r>
            <a:r>
              <a:rPr lang="en-US" sz="1900" dirty="0">
                <a:solidFill>
                  <a:srgbClr val="000000"/>
                </a:solidFill>
                <a:latin typeface="Times"/>
                <a:cs typeface="Times"/>
              </a:rPr>
              <a:t>for </a:t>
            </a:r>
            <a:r>
              <a:rPr lang="en-US" sz="1900" dirty="0" smtClean="0">
                <a:solidFill>
                  <a:srgbClr val="000000"/>
                </a:solidFill>
                <a:latin typeface="Times"/>
                <a:cs typeface="Times"/>
              </a:rPr>
              <a:t>classifying </a:t>
            </a:r>
            <a:r>
              <a:rPr lang="en-US" sz="1900" dirty="0">
                <a:solidFill>
                  <a:srgbClr val="000000"/>
                </a:solidFill>
                <a:latin typeface="Times"/>
                <a:cs typeface="Times"/>
              </a:rPr>
              <a:t>the multiple effects of behavioral variables. </a:t>
            </a:r>
            <a:r>
              <a:rPr lang="en-US" sz="1900" i="1" dirty="0">
                <a:solidFill>
                  <a:srgbClr val="000000"/>
                </a:solidFill>
                <a:latin typeface="Times"/>
                <a:cs typeface="Times"/>
              </a:rPr>
              <a:t>The </a:t>
            </a:r>
            <a:r>
              <a:rPr lang="en-US" sz="1900" i="1" dirty="0" smtClean="0">
                <a:solidFill>
                  <a:srgbClr val="000000"/>
                </a:solidFill>
                <a:latin typeface="Times"/>
                <a:cs typeface="Times"/>
              </a:rPr>
              <a:t>	Behavior </a:t>
            </a:r>
            <a:r>
              <a:rPr lang="en-US" sz="1900" i="1" dirty="0">
                <a:solidFill>
                  <a:srgbClr val="000000"/>
                </a:solidFill>
                <a:latin typeface="Times"/>
                <a:cs typeface="Times"/>
              </a:rPr>
              <a:t>Analyst, 18</a:t>
            </a:r>
            <a:r>
              <a:rPr lang="en-US" sz="1900" dirty="0">
                <a:solidFill>
                  <a:srgbClr val="000000"/>
                </a:solidFill>
                <a:latin typeface="Times"/>
                <a:cs typeface="Times"/>
              </a:rPr>
              <a:t>(2</a:t>
            </a:r>
            <a:r>
              <a:rPr lang="en-US" sz="1900" i="1" dirty="0">
                <a:solidFill>
                  <a:srgbClr val="000000"/>
                </a:solidFill>
                <a:latin typeface="Times"/>
                <a:cs typeface="Times"/>
              </a:rPr>
              <a:t>)</a:t>
            </a:r>
            <a:r>
              <a:rPr lang="en-US" sz="1900" dirty="0">
                <a:solidFill>
                  <a:srgbClr val="000000"/>
                </a:solidFill>
                <a:latin typeface="Times"/>
                <a:cs typeface="Times"/>
              </a:rPr>
              <a:t>, </a:t>
            </a:r>
            <a:r>
              <a:rPr lang="en-US" sz="1900" dirty="0" smtClean="0">
                <a:solidFill>
                  <a:srgbClr val="000000"/>
                </a:solidFill>
                <a:latin typeface="Times"/>
                <a:cs typeface="Times"/>
              </a:rPr>
              <a:t>273</a:t>
            </a:r>
            <a:r>
              <a:rPr lang="en-US" sz="1900" dirty="0">
                <a:solidFill>
                  <a:srgbClr val="000000"/>
                </a:solidFill>
                <a:latin typeface="Times"/>
                <a:cs typeface="Times"/>
              </a:rPr>
              <a:t>-</a:t>
            </a:r>
            <a:r>
              <a:rPr lang="en-US" sz="1900" dirty="0" smtClean="0">
                <a:solidFill>
                  <a:srgbClr val="000000"/>
                </a:solidFill>
                <a:latin typeface="Times"/>
                <a:cs typeface="Times"/>
              </a:rPr>
              <a:t>284.</a:t>
            </a:r>
            <a:endParaRPr lang="en-US" sz="1900" dirty="0">
              <a:solidFill>
                <a:srgbClr val="000000"/>
              </a:solidFill>
              <a:latin typeface="Times"/>
              <a:cs typeface="Times"/>
            </a:endParaRPr>
          </a:p>
          <a:p>
            <a:endParaRPr lang="en-US" dirty="0">
              <a:solidFill>
                <a:schemeClr val="tx1">
                  <a:lumMod val="95000"/>
                  <a:lumOff val="5000"/>
                </a:schemeClr>
              </a:solidFill>
              <a:latin typeface="Times"/>
              <a:cs typeface="Times"/>
            </a:endParaRPr>
          </a:p>
          <a:p>
            <a:endParaRPr lang="en-US" dirty="0"/>
          </a:p>
          <a:p>
            <a:endParaRPr lang="en-US" dirty="0">
              <a:solidFill>
                <a:schemeClr val="bg2">
                  <a:lumMod val="25000"/>
                </a:schemeClr>
              </a:solidFill>
              <a:latin typeface="Times"/>
              <a:cs typeface="Times"/>
            </a:endParaRPr>
          </a:p>
        </p:txBody>
      </p:sp>
    </p:spTree>
    <p:extLst>
      <p:ext uri="{BB962C8B-B14F-4D97-AF65-F5344CB8AC3E}">
        <p14:creationId xmlns:p14="http://schemas.microsoft.com/office/powerpoint/2010/main" val="3052846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418798"/>
          </a:xfrm>
        </p:spPr>
        <p:txBody>
          <a:bodyPr/>
          <a:lstStyle/>
          <a:p>
            <a:r>
              <a:rPr lang="en-US" sz="3600" dirty="0" smtClean="0">
                <a:solidFill>
                  <a:schemeClr val="bg2">
                    <a:lumMod val="25000"/>
                  </a:schemeClr>
                </a:solidFill>
                <a:latin typeface="Times"/>
                <a:cs typeface="Times"/>
              </a:rPr>
              <a:t>Jack Michael</a:t>
            </a:r>
            <a:endParaRPr lang="en-US" sz="3600" dirty="0">
              <a:solidFill>
                <a:schemeClr val="bg2">
                  <a:lumMod val="25000"/>
                </a:schemeClr>
              </a:solidFill>
              <a:latin typeface="Times"/>
              <a:cs typeface="Times"/>
            </a:endParaRPr>
          </a:p>
        </p:txBody>
      </p:sp>
      <p:sp>
        <p:nvSpPr>
          <p:cNvPr id="3" name="Content Placeholder 2"/>
          <p:cNvSpPr>
            <a:spLocks noGrp="1"/>
          </p:cNvSpPr>
          <p:nvPr>
            <p:ph idx="1"/>
          </p:nvPr>
        </p:nvSpPr>
        <p:spPr>
          <a:xfrm>
            <a:off x="549275" y="2039236"/>
            <a:ext cx="8042276" cy="4444801"/>
          </a:xfrm>
        </p:spPr>
        <p:txBody>
          <a:bodyPr>
            <a:normAutofit/>
          </a:bodyPr>
          <a:lstStyle/>
          <a:p>
            <a:r>
              <a:rPr lang="en-US" dirty="0" smtClean="0">
                <a:solidFill>
                  <a:schemeClr val="tx1"/>
                </a:solidFill>
                <a:latin typeface="Times"/>
                <a:cs typeface="Times"/>
              </a:rPr>
              <a:t>“There are 14 different kinds of effects that an environmental change can have on behavior” (Michael, 2004, p. 73)</a:t>
            </a:r>
          </a:p>
          <a:p>
            <a:r>
              <a:rPr lang="en-US" dirty="0" smtClean="0">
                <a:solidFill>
                  <a:schemeClr val="tx1"/>
                </a:solidFill>
                <a:latin typeface="Times"/>
                <a:cs typeface="Times"/>
              </a:rPr>
              <a:t>Michael suggests that these effects can be classified into three major categories</a:t>
            </a:r>
          </a:p>
          <a:p>
            <a:r>
              <a:rPr lang="en-US" dirty="0" smtClean="0">
                <a:solidFill>
                  <a:schemeClr val="tx1"/>
                </a:solidFill>
                <a:latin typeface="Times"/>
                <a:cs typeface="Times"/>
              </a:rPr>
              <a:t>Behavior-altering (immediate; evocative) versus function altering (long-lasting; conditioning) (see </a:t>
            </a:r>
            <a:r>
              <a:rPr lang="en-US" dirty="0" err="1" smtClean="0">
                <a:solidFill>
                  <a:schemeClr val="tx1"/>
                </a:solidFill>
                <a:latin typeface="Times"/>
                <a:cs typeface="Times"/>
              </a:rPr>
              <a:t>Schlinger</a:t>
            </a:r>
            <a:r>
              <a:rPr lang="en-US" dirty="0" smtClean="0">
                <a:solidFill>
                  <a:schemeClr val="tx1"/>
                </a:solidFill>
                <a:latin typeface="Times"/>
                <a:cs typeface="Times"/>
              </a:rPr>
              <a:t> &amp; </a:t>
            </a:r>
            <a:r>
              <a:rPr lang="en-US" dirty="0">
                <a:solidFill>
                  <a:schemeClr val="tx1"/>
                </a:solidFill>
                <a:latin typeface="Times"/>
                <a:cs typeface="Times"/>
              </a:rPr>
              <a:t>B</a:t>
            </a:r>
            <a:r>
              <a:rPr lang="en-US" dirty="0" smtClean="0">
                <a:solidFill>
                  <a:schemeClr val="tx1"/>
                </a:solidFill>
                <a:latin typeface="Times"/>
                <a:cs typeface="Times"/>
              </a:rPr>
              <a:t>lakely, 1987, 1994)</a:t>
            </a:r>
          </a:p>
          <a:p>
            <a:r>
              <a:rPr lang="en-US" dirty="0" smtClean="0">
                <a:solidFill>
                  <a:schemeClr val="tx1"/>
                </a:solidFill>
                <a:latin typeface="Times"/>
                <a:cs typeface="Times"/>
              </a:rPr>
              <a:t>Respondent versus operant</a:t>
            </a:r>
          </a:p>
          <a:p>
            <a:r>
              <a:rPr lang="en-US" dirty="0" smtClean="0">
                <a:solidFill>
                  <a:schemeClr val="tx1"/>
                </a:solidFill>
                <a:latin typeface="Times"/>
                <a:cs typeface="Times"/>
              </a:rPr>
              <a:t>Unlearned versus learned</a:t>
            </a:r>
            <a:endParaRPr lang="en-US" dirty="0">
              <a:solidFill>
                <a:schemeClr val="bg2">
                  <a:lumMod val="25000"/>
                </a:schemeClr>
              </a:solidFill>
              <a:latin typeface="Times"/>
              <a:cs typeface="Times"/>
            </a:endParaRPr>
          </a:p>
        </p:txBody>
      </p:sp>
    </p:spTree>
    <p:extLst>
      <p:ext uri="{BB962C8B-B14F-4D97-AF65-F5344CB8AC3E}">
        <p14:creationId xmlns:p14="http://schemas.microsoft.com/office/powerpoint/2010/main" val="2855177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
            <a:ext cx="8577667" cy="749299"/>
          </a:xfrm>
        </p:spPr>
        <p:txBody>
          <a:bodyPr>
            <a:normAutofit/>
          </a:bodyPr>
          <a:lstStyle/>
          <a:p>
            <a:r>
              <a:rPr lang="en-US" sz="3600" dirty="0" smtClean="0">
                <a:latin typeface="Times"/>
                <a:cs typeface="Times"/>
              </a:rPr>
              <a:t>Multiple Effects of an Environmental Change</a:t>
            </a:r>
            <a:endParaRPr lang="en-US" sz="3600" dirty="0">
              <a:latin typeface="Times"/>
              <a:cs typeface="Times"/>
            </a:endParaRPr>
          </a:p>
        </p:txBody>
      </p:sp>
      <p:sp>
        <p:nvSpPr>
          <p:cNvPr id="3" name="Content Placeholder 2"/>
          <p:cNvSpPr>
            <a:spLocks noGrp="1"/>
          </p:cNvSpPr>
          <p:nvPr>
            <p:ph idx="1"/>
          </p:nvPr>
        </p:nvSpPr>
        <p:spPr>
          <a:xfrm>
            <a:off x="0" y="850900"/>
            <a:ext cx="9144000" cy="6007100"/>
          </a:xfrm>
        </p:spPr>
        <p:txBody>
          <a:bodyPr>
            <a:noAutofit/>
          </a:bodyPr>
          <a:lstStyle/>
          <a:p>
            <a:pPr>
              <a:buFont typeface="Arial"/>
              <a:buChar char="•"/>
            </a:pPr>
            <a:r>
              <a:rPr lang="en-US" sz="1800" dirty="0" smtClean="0">
                <a:solidFill>
                  <a:srgbClr val="000000"/>
                </a:solidFill>
                <a:latin typeface="Times"/>
                <a:cs typeface="Times"/>
              </a:rPr>
              <a:t>Michael</a:t>
            </a:r>
            <a:r>
              <a:rPr lang="en-US" sz="1800" dirty="0">
                <a:solidFill>
                  <a:srgbClr val="000000"/>
                </a:solidFill>
                <a:latin typeface="Times"/>
                <a:cs typeface="Times"/>
              </a:rPr>
              <a:t>, J. (1983). Evocative and repertoire altering effects of an environmental </a:t>
            </a:r>
            <a:r>
              <a:rPr lang="en-US" sz="1800" dirty="0" smtClean="0">
                <a:solidFill>
                  <a:srgbClr val="000000"/>
                </a:solidFill>
                <a:latin typeface="Times"/>
                <a:cs typeface="Times"/>
              </a:rPr>
              <a:t>event</a:t>
            </a:r>
            <a:r>
              <a:rPr lang="en-US" sz="1800" dirty="0">
                <a:solidFill>
                  <a:srgbClr val="000000"/>
                </a:solidFill>
                <a:latin typeface="Times"/>
                <a:cs typeface="Times"/>
              </a:rPr>
              <a:t>. </a:t>
            </a:r>
            <a:r>
              <a:rPr lang="en-US" sz="1800" i="1" dirty="0">
                <a:solidFill>
                  <a:srgbClr val="000000"/>
                </a:solidFill>
                <a:latin typeface="Times"/>
                <a:cs typeface="Times"/>
              </a:rPr>
              <a:t>The </a:t>
            </a:r>
            <a:r>
              <a:rPr lang="en-US" sz="1800" i="1" dirty="0" smtClean="0">
                <a:solidFill>
                  <a:srgbClr val="000000"/>
                </a:solidFill>
                <a:latin typeface="Times"/>
                <a:cs typeface="Times"/>
              </a:rPr>
              <a:t>	Analysis </a:t>
            </a:r>
            <a:r>
              <a:rPr lang="en-US" sz="1800" i="1" dirty="0">
                <a:solidFill>
                  <a:srgbClr val="000000"/>
                </a:solidFill>
                <a:latin typeface="Times"/>
                <a:cs typeface="Times"/>
              </a:rPr>
              <a:t>of Verbal Behavior, 2, </a:t>
            </a:r>
            <a:r>
              <a:rPr lang="en-US" sz="1800" dirty="0">
                <a:solidFill>
                  <a:srgbClr val="000000"/>
                </a:solidFill>
                <a:latin typeface="Times"/>
                <a:cs typeface="Times"/>
              </a:rPr>
              <a:t>19-21.</a:t>
            </a:r>
          </a:p>
          <a:p>
            <a:pPr>
              <a:buFont typeface="Arial"/>
              <a:buChar char="•"/>
            </a:pPr>
            <a:r>
              <a:rPr lang="en-US" sz="1800" dirty="0">
                <a:solidFill>
                  <a:srgbClr val="000000"/>
                </a:solidFill>
                <a:latin typeface="Times"/>
                <a:cs typeface="Times"/>
              </a:rPr>
              <a:t>Michael, J. (1986). Repertoire-altering effects of remote contingencies. </a:t>
            </a:r>
            <a:r>
              <a:rPr lang="en-US" sz="1800" i="1" dirty="0">
                <a:solidFill>
                  <a:srgbClr val="000000"/>
                </a:solidFill>
                <a:latin typeface="Times"/>
                <a:cs typeface="Times"/>
              </a:rPr>
              <a:t>The </a:t>
            </a:r>
            <a:r>
              <a:rPr lang="en-US" sz="1800" i="1" dirty="0" smtClean="0">
                <a:solidFill>
                  <a:srgbClr val="000000"/>
                </a:solidFill>
                <a:latin typeface="Times"/>
                <a:cs typeface="Times"/>
              </a:rPr>
              <a:t>	Analysis </a:t>
            </a:r>
            <a:r>
              <a:rPr lang="en-US" sz="1800" i="1" dirty="0">
                <a:solidFill>
                  <a:srgbClr val="000000"/>
                </a:solidFill>
                <a:latin typeface="Times"/>
                <a:cs typeface="Times"/>
              </a:rPr>
              <a:t>of </a:t>
            </a:r>
            <a:r>
              <a:rPr lang="en-US" sz="1800" i="1" dirty="0" smtClean="0">
                <a:solidFill>
                  <a:srgbClr val="000000"/>
                </a:solidFill>
                <a:latin typeface="Times"/>
                <a:cs typeface="Times"/>
              </a:rPr>
              <a:t>	Verbal </a:t>
            </a:r>
            <a:r>
              <a:rPr lang="en-US" sz="1800" i="1" dirty="0">
                <a:solidFill>
                  <a:srgbClr val="000000"/>
                </a:solidFill>
                <a:latin typeface="Times"/>
                <a:cs typeface="Times"/>
              </a:rPr>
              <a:t>Behavior, 4</a:t>
            </a:r>
            <a:r>
              <a:rPr lang="en-US" sz="1800" dirty="0">
                <a:solidFill>
                  <a:srgbClr val="000000"/>
                </a:solidFill>
                <a:latin typeface="Times"/>
                <a:cs typeface="Times"/>
              </a:rPr>
              <a:t>, 10-18.</a:t>
            </a:r>
          </a:p>
          <a:p>
            <a:pPr>
              <a:buFont typeface="Arial"/>
              <a:buChar char="•"/>
            </a:pPr>
            <a:r>
              <a:rPr lang="en-US" sz="1800" dirty="0">
                <a:solidFill>
                  <a:srgbClr val="000000"/>
                </a:solidFill>
                <a:latin typeface="Times"/>
                <a:cs typeface="Times"/>
              </a:rPr>
              <a:t>Michael, J. (1995). What every student of behavior analysis ought to learn: A </a:t>
            </a:r>
            <a:r>
              <a:rPr lang="en-US" sz="1800" dirty="0" smtClean="0">
                <a:solidFill>
                  <a:srgbClr val="000000"/>
                </a:solidFill>
                <a:latin typeface="Times"/>
                <a:cs typeface="Times"/>
              </a:rPr>
              <a:t>system </a:t>
            </a:r>
            <a:r>
              <a:rPr lang="en-US" sz="1800" dirty="0">
                <a:solidFill>
                  <a:srgbClr val="000000"/>
                </a:solidFill>
                <a:latin typeface="Times"/>
                <a:cs typeface="Times"/>
              </a:rPr>
              <a:t>for </a:t>
            </a:r>
            <a:r>
              <a:rPr lang="en-US" sz="1800" dirty="0" smtClean="0">
                <a:solidFill>
                  <a:srgbClr val="000000"/>
                </a:solidFill>
                <a:latin typeface="Times"/>
                <a:cs typeface="Times"/>
              </a:rPr>
              <a:t>	classifying </a:t>
            </a:r>
            <a:r>
              <a:rPr lang="en-US" sz="1800" dirty="0">
                <a:solidFill>
                  <a:srgbClr val="000000"/>
                </a:solidFill>
                <a:latin typeface="Times"/>
                <a:cs typeface="Times"/>
              </a:rPr>
              <a:t>the multiple effects of behavioral variables. </a:t>
            </a:r>
            <a:r>
              <a:rPr lang="en-US" sz="1800" i="1" dirty="0">
                <a:solidFill>
                  <a:srgbClr val="000000"/>
                </a:solidFill>
                <a:latin typeface="Times"/>
                <a:cs typeface="Times"/>
              </a:rPr>
              <a:t>The Behavior </a:t>
            </a:r>
            <a:r>
              <a:rPr lang="en-US" sz="1800" i="1" dirty="0" smtClean="0">
                <a:solidFill>
                  <a:srgbClr val="000000"/>
                </a:solidFill>
                <a:latin typeface="Times"/>
                <a:cs typeface="Times"/>
              </a:rPr>
              <a:t>Analyst</a:t>
            </a:r>
            <a:r>
              <a:rPr lang="en-US" sz="1800" i="1" dirty="0">
                <a:solidFill>
                  <a:srgbClr val="000000"/>
                </a:solidFill>
                <a:latin typeface="Times"/>
                <a:cs typeface="Times"/>
              </a:rPr>
              <a:t>, 18</a:t>
            </a:r>
            <a:r>
              <a:rPr lang="en-US" sz="1800" dirty="0">
                <a:solidFill>
                  <a:srgbClr val="000000"/>
                </a:solidFill>
                <a:latin typeface="Times"/>
                <a:cs typeface="Times"/>
              </a:rPr>
              <a:t>(2</a:t>
            </a:r>
            <a:r>
              <a:rPr lang="en-US" sz="1800" i="1" dirty="0">
                <a:solidFill>
                  <a:srgbClr val="000000"/>
                </a:solidFill>
                <a:latin typeface="Times"/>
                <a:cs typeface="Times"/>
              </a:rPr>
              <a:t>)</a:t>
            </a:r>
            <a:r>
              <a:rPr lang="en-US" sz="1800" dirty="0">
                <a:solidFill>
                  <a:srgbClr val="000000"/>
                </a:solidFill>
                <a:latin typeface="Times"/>
                <a:cs typeface="Times"/>
              </a:rPr>
              <a:t>, </a:t>
            </a:r>
            <a:r>
              <a:rPr lang="en-US" sz="1800" dirty="0" smtClean="0">
                <a:solidFill>
                  <a:srgbClr val="000000"/>
                </a:solidFill>
                <a:latin typeface="Times"/>
                <a:cs typeface="Times"/>
              </a:rPr>
              <a:t>	273</a:t>
            </a:r>
            <a:r>
              <a:rPr lang="en-US" sz="1800" dirty="0">
                <a:solidFill>
                  <a:srgbClr val="000000"/>
                </a:solidFill>
                <a:latin typeface="Times"/>
                <a:cs typeface="Times"/>
              </a:rPr>
              <a:t>-284. </a:t>
            </a:r>
          </a:p>
          <a:p>
            <a:pPr>
              <a:buFont typeface="Arial"/>
              <a:buChar char="•"/>
            </a:pPr>
            <a:r>
              <a:rPr lang="en-US" sz="1800" dirty="0">
                <a:solidFill>
                  <a:srgbClr val="000000"/>
                </a:solidFill>
                <a:latin typeface="Times"/>
                <a:cs typeface="Times"/>
              </a:rPr>
              <a:t>Michael, J. L. (2004). </a:t>
            </a:r>
            <a:r>
              <a:rPr lang="en-US" sz="1800" i="1" dirty="0">
                <a:solidFill>
                  <a:srgbClr val="000000"/>
                </a:solidFill>
                <a:latin typeface="Times"/>
                <a:cs typeface="Times"/>
              </a:rPr>
              <a:t>Concepts and principles of behavior analysis</a:t>
            </a:r>
            <a:r>
              <a:rPr lang="en-US" sz="1800" dirty="0">
                <a:solidFill>
                  <a:srgbClr val="000000"/>
                </a:solidFill>
                <a:latin typeface="Times"/>
                <a:cs typeface="Times"/>
              </a:rPr>
              <a:t> (Rev. ed.). </a:t>
            </a:r>
            <a:r>
              <a:rPr lang="en-US" sz="1800" dirty="0" smtClean="0">
                <a:solidFill>
                  <a:srgbClr val="000000"/>
                </a:solidFill>
                <a:latin typeface="Times"/>
                <a:cs typeface="Times"/>
              </a:rPr>
              <a:t>	Kalamazoo</a:t>
            </a:r>
            <a:r>
              <a:rPr lang="en-US" sz="1800" dirty="0">
                <a:solidFill>
                  <a:srgbClr val="000000"/>
                </a:solidFill>
                <a:latin typeface="Times"/>
                <a:cs typeface="Times"/>
              </a:rPr>
              <a:t>, MI: Association for Behavior Analysis International</a:t>
            </a:r>
            <a:r>
              <a:rPr lang="en-US" sz="1800" dirty="0" smtClean="0">
                <a:solidFill>
                  <a:srgbClr val="000000"/>
                </a:solidFill>
                <a:latin typeface="Times"/>
                <a:cs typeface="Times"/>
              </a:rPr>
              <a:t>.</a:t>
            </a:r>
          </a:p>
          <a:p>
            <a:pPr>
              <a:buFont typeface="Arial"/>
              <a:buChar char="•"/>
            </a:pPr>
            <a:r>
              <a:rPr lang="en-US" sz="1800" dirty="0">
                <a:solidFill>
                  <a:srgbClr val="000000"/>
                </a:solidFill>
                <a:latin typeface="Times"/>
                <a:cs typeface="Times"/>
              </a:rPr>
              <a:t>Michael, J., Palmer, D. C., &amp; Sundberg, M. L. (2011). The multiple control of </a:t>
            </a:r>
            <a:r>
              <a:rPr lang="en-US" sz="1800" dirty="0" smtClean="0">
                <a:solidFill>
                  <a:srgbClr val="000000"/>
                </a:solidFill>
                <a:latin typeface="Times"/>
                <a:cs typeface="Times"/>
              </a:rPr>
              <a:t>verbal 	behavior</a:t>
            </a:r>
            <a:r>
              <a:rPr lang="en-US" sz="1800" dirty="0">
                <a:solidFill>
                  <a:srgbClr val="000000"/>
                </a:solidFill>
                <a:latin typeface="Times"/>
                <a:cs typeface="Times"/>
              </a:rPr>
              <a:t>. </a:t>
            </a:r>
            <a:r>
              <a:rPr lang="en-US" sz="1800" i="1" dirty="0">
                <a:solidFill>
                  <a:srgbClr val="000000"/>
                </a:solidFill>
                <a:latin typeface="Times"/>
                <a:cs typeface="Times"/>
              </a:rPr>
              <a:t>The Analysis of Verbal Behavior, 27</a:t>
            </a:r>
            <a:r>
              <a:rPr lang="en-US" sz="1800" dirty="0">
                <a:solidFill>
                  <a:srgbClr val="000000"/>
                </a:solidFill>
                <a:latin typeface="Times"/>
                <a:cs typeface="Times"/>
              </a:rPr>
              <a:t>, 3-22. </a:t>
            </a:r>
          </a:p>
          <a:p>
            <a:pPr>
              <a:buFont typeface="Arial"/>
              <a:buChar char="•"/>
            </a:pPr>
            <a:r>
              <a:rPr lang="en-US" sz="1800" dirty="0" err="1">
                <a:solidFill>
                  <a:srgbClr val="000000"/>
                </a:solidFill>
                <a:latin typeface="Times"/>
                <a:cs typeface="Times"/>
              </a:rPr>
              <a:t>Schlinger</a:t>
            </a:r>
            <a:r>
              <a:rPr lang="en-US" sz="1800" dirty="0">
                <a:solidFill>
                  <a:srgbClr val="000000"/>
                </a:solidFill>
                <a:latin typeface="Times"/>
                <a:cs typeface="Times"/>
              </a:rPr>
              <a:t>, H. D., &amp; Blakely, E. (1987). Function-altering effects of contingency </a:t>
            </a:r>
            <a:r>
              <a:rPr lang="en-US" sz="1800" dirty="0" smtClean="0">
                <a:solidFill>
                  <a:srgbClr val="000000"/>
                </a:solidFill>
                <a:latin typeface="Times"/>
                <a:cs typeface="Times"/>
              </a:rPr>
              <a:t>	specifying stimuli</a:t>
            </a:r>
            <a:r>
              <a:rPr lang="en-US" sz="1800" dirty="0">
                <a:solidFill>
                  <a:srgbClr val="000000"/>
                </a:solidFill>
                <a:latin typeface="Times"/>
                <a:cs typeface="Times"/>
              </a:rPr>
              <a:t>. </a:t>
            </a:r>
            <a:r>
              <a:rPr lang="en-US" sz="1800" i="1" dirty="0">
                <a:solidFill>
                  <a:srgbClr val="000000"/>
                </a:solidFill>
                <a:latin typeface="Times"/>
                <a:cs typeface="Times"/>
              </a:rPr>
              <a:t>The Behavior Analyst</a:t>
            </a:r>
            <a:r>
              <a:rPr lang="en-US" sz="1800" dirty="0">
                <a:solidFill>
                  <a:srgbClr val="000000"/>
                </a:solidFill>
                <a:latin typeface="Times"/>
                <a:cs typeface="Times"/>
              </a:rPr>
              <a:t>, </a:t>
            </a:r>
            <a:r>
              <a:rPr lang="en-US" sz="1800" i="1" dirty="0">
                <a:solidFill>
                  <a:srgbClr val="000000"/>
                </a:solidFill>
                <a:latin typeface="Times"/>
                <a:cs typeface="Times"/>
              </a:rPr>
              <a:t>10</a:t>
            </a:r>
            <a:r>
              <a:rPr lang="en-US" sz="1800" dirty="0">
                <a:solidFill>
                  <a:srgbClr val="000000"/>
                </a:solidFill>
                <a:latin typeface="Times"/>
                <a:cs typeface="Times"/>
              </a:rPr>
              <a:t>, 41–45</a:t>
            </a:r>
            <a:r>
              <a:rPr lang="en-US" sz="1800" dirty="0" smtClean="0">
                <a:solidFill>
                  <a:srgbClr val="000000"/>
                </a:solidFill>
                <a:latin typeface="Times"/>
                <a:cs typeface="Times"/>
              </a:rPr>
              <a:t>.</a:t>
            </a:r>
            <a:endParaRPr lang="en-US" sz="1800" dirty="0">
              <a:solidFill>
                <a:srgbClr val="000000"/>
              </a:solidFill>
              <a:latin typeface="Times"/>
              <a:cs typeface="Times"/>
            </a:endParaRPr>
          </a:p>
          <a:p>
            <a:pPr>
              <a:buFont typeface="Arial"/>
              <a:buChar char="•"/>
            </a:pPr>
            <a:r>
              <a:rPr lang="en-US" sz="1800" dirty="0" err="1">
                <a:solidFill>
                  <a:srgbClr val="000000"/>
                </a:solidFill>
                <a:latin typeface="Times"/>
                <a:cs typeface="Times"/>
              </a:rPr>
              <a:t>Schlinger</a:t>
            </a:r>
            <a:r>
              <a:rPr lang="en-US" sz="1800" dirty="0">
                <a:solidFill>
                  <a:srgbClr val="000000"/>
                </a:solidFill>
                <a:latin typeface="Times"/>
                <a:cs typeface="Times"/>
              </a:rPr>
              <a:t>, H. D., &amp; Blakely, E. (1994). A descriptive taxonomy of environmental </a:t>
            </a:r>
            <a:r>
              <a:rPr lang="en-US" sz="1800" dirty="0" smtClean="0">
                <a:solidFill>
                  <a:srgbClr val="000000"/>
                </a:solidFill>
                <a:latin typeface="Times"/>
                <a:cs typeface="Times"/>
              </a:rPr>
              <a:t>	operations and its </a:t>
            </a:r>
            <a:r>
              <a:rPr lang="en-US" sz="1800" dirty="0">
                <a:solidFill>
                  <a:srgbClr val="000000"/>
                </a:solidFill>
                <a:latin typeface="Times"/>
                <a:cs typeface="Times"/>
              </a:rPr>
              <a:t>implications for behavior analysis. </a:t>
            </a:r>
            <a:r>
              <a:rPr lang="en-US" sz="1800" i="1" dirty="0">
                <a:solidFill>
                  <a:srgbClr val="000000"/>
                </a:solidFill>
                <a:latin typeface="Times"/>
                <a:cs typeface="Times"/>
              </a:rPr>
              <a:t>The Behavior Analyst</a:t>
            </a:r>
            <a:r>
              <a:rPr lang="en-US" sz="1800" dirty="0">
                <a:solidFill>
                  <a:srgbClr val="000000"/>
                </a:solidFill>
                <a:latin typeface="Times"/>
                <a:cs typeface="Times"/>
              </a:rPr>
              <a:t>, </a:t>
            </a:r>
            <a:r>
              <a:rPr lang="en-US" sz="1800" i="1" dirty="0">
                <a:solidFill>
                  <a:srgbClr val="000000"/>
                </a:solidFill>
                <a:latin typeface="Times"/>
                <a:cs typeface="Times"/>
              </a:rPr>
              <a:t>17</a:t>
            </a:r>
            <a:r>
              <a:rPr lang="en-US" sz="1800" dirty="0">
                <a:solidFill>
                  <a:srgbClr val="000000"/>
                </a:solidFill>
                <a:latin typeface="Times"/>
                <a:cs typeface="Times"/>
              </a:rPr>
              <a:t>, </a:t>
            </a:r>
            <a:r>
              <a:rPr lang="en-US" sz="1800" dirty="0" smtClean="0">
                <a:solidFill>
                  <a:srgbClr val="000000"/>
                </a:solidFill>
                <a:latin typeface="Times"/>
                <a:cs typeface="Times"/>
              </a:rPr>
              <a:t>	43</a:t>
            </a:r>
            <a:r>
              <a:rPr lang="en-US" sz="1800" dirty="0">
                <a:solidFill>
                  <a:srgbClr val="000000"/>
                </a:solidFill>
                <a:latin typeface="Times"/>
                <a:cs typeface="Times"/>
              </a:rPr>
              <a:t>–57</a:t>
            </a:r>
            <a:r>
              <a:rPr lang="en-US" sz="1800" dirty="0" smtClean="0">
                <a:solidFill>
                  <a:srgbClr val="000000"/>
                </a:solidFill>
                <a:latin typeface="Times"/>
                <a:cs typeface="Times"/>
              </a:rPr>
              <a:t>.</a:t>
            </a:r>
            <a:r>
              <a:rPr lang="en-US" sz="1800" dirty="0">
                <a:solidFill>
                  <a:srgbClr val="000000"/>
                </a:solidFill>
                <a:latin typeface="Times"/>
                <a:cs typeface="Times"/>
              </a:rPr>
              <a:t> </a:t>
            </a:r>
          </a:p>
        </p:txBody>
      </p:sp>
    </p:spTree>
    <p:extLst>
      <p:ext uri="{BB962C8B-B14F-4D97-AF65-F5344CB8AC3E}">
        <p14:creationId xmlns:p14="http://schemas.microsoft.com/office/powerpoint/2010/main" val="32356635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33824"/>
          </a:xfrm>
        </p:spPr>
        <p:txBody>
          <a:bodyPr/>
          <a:lstStyle/>
          <a:p>
            <a:r>
              <a:rPr lang="en-US" sz="3600" dirty="0" smtClean="0">
                <a:solidFill>
                  <a:schemeClr val="bg2">
                    <a:lumMod val="25000"/>
                  </a:schemeClr>
                </a:solidFill>
                <a:latin typeface="Times"/>
                <a:cs typeface="Times"/>
              </a:rPr>
              <a:t>Jack Michael’s 14 Effects</a:t>
            </a:r>
            <a:endParaRPr lang="en-US" sz="3600" dirty="0">
              <a:solidFill>
                <a:schemeClr val="bg2">
                  <a:lumMod val="25000"/>
                </a:schemeClr>
              </a:solidFill>
              <a:latin typeface="Times"/>
              <a:cs typeface="Times"/>
            </a:endParaRPr>
          </a:p>
        </p:txBody>
      </p:sp>
      <p:sp>
        <p:nvSpPr>
          <p:cNvPr id="3" name="Content Placeholder 2"/>
          <p:cNvSpPr>
            <a:spLocks noGrp="1"/>
          </p:cNvSpPr>
          <p:nvPr>
            <p:ph idx="1"/>
          </p:nvPr>
        </p:nvSpPr>
        <p:spPr>
          <a:xfrm>
            <a:off x="549275" y="1435100"/>
            <a:ext cx="8042276" cy="5048937"/>
          </a:xfrm>
        </p:spPr>
        <p:txBody>
          <a:bodyPr>
            <a:normAutofit fontScale="92500" lnSpcReduction="10000"/>
          </a:bodyPr>
          <a:lstStyle/>
          <a:p>
            <a:r>
              <a:rPr lang="en-US" dirty="0" smtClean="0">
                <a:solidFill>
                  <a:schemeClr val="tx1"/>
                </a:solidFill>
                <a:latin typeface="Times"/>
                <a:cs typeface="Times"/>
              </a:rPr>
              <a:t>Behavior altering (evocative) </a:t>
            </a:r>
          </a:p>
          <a:p>
            <a:pPr lvl="1"/>
            <a:r>
              <a:rPr lang="en-US" dirty="0" smtClean="0">
                <a:solidFill>
                  <a:schemeClr val="tx1"/>
                </a:solidFill>
                <a:latin typeface="Times"/>
                <a:cs typeface="Times"/>
              </a:rPr>
              <a:t>Unconditioned elicitor </a:t>
            </a:r>
          </a:p>
          <a:p>
            <a:pPr lvl="1"/>
            <a:r>
              <a:rPr lang="en-US" dirty="0" smtClean="0">
                <a:solidFill>
                  <a:schemeClr val="tx1"/>
                </a:solidFill>
                <a:latin typeface="Times"/>
                <a:cs typeface="Times"/>
              </a:rPr>
              <a:t>Conditioned elicitor </a:t>
            </a:r>
          </a:p>
          <a:p>
            <a:pPr lvl="1"/>
            <a:r>
              <a:rPr lang="en-US" dirty="0" smtClean="0">
                <a:solidFill>
                  <a:schemeClr val="tx1"/>
                </a:solidFill>
                <a:latin typeface="Times"/>
                <a:cs typeface="Times"/>
              </a:rPr>
              <a:t>Unconditioned motivator</a:t>
            </a:r>
          </a:p>
          <a:p>
            <a:pPr lvl="1"/>
            <a:r>
              <a:rPr lang="en-US" dirty="0" smtClean="0">
                <a:solidFill>
                  <a:schemeClr val="tx1"/>
                </a:solidFill>
                <a:latin typeface="Times"/>
                <a:cs typeface="Times"/>
              </a:rPr>
              <a:t>Conditioned motivator (Surrogate, transitive, reflexive)</a:t>
            </a:r>
          </a:p>
          <a:p>
            <a:pPr lvl="1"/>
            <a:r>
              <a:rPr lang="en-US" dirty="0" smtClean="0">
                <a:solidFill>
                  <a:schemeClr val="tx1"/>
                </a:solidFill>
                <a:latin typeface="Times"/>
                <a:cs typeface="Times"/>
              </a:rPr>
              <a:t>Discriminative stimulus (S</a:t>
            </a:r>
            <a:r>
              <a:rPr lang="en-US" baseline="30000" dirty="0" smtClean="0">
                <a:solidFill>
                  <a:schemeClr val="tx1"/>
                </a:solidFill>
                <a:latin typeface="Times"/>
                <a:cs typeface="Times"/>
              </a:rPr>
              <a:t>D</a:t>
            </a:r>
            <a:r>
              <a:rPr lang="en-US" dirty="0" smtClean="0">
                <a:solidFill>
                  <a:schemeClr val="tx1"/>
                </a:solidFill>
                <a:latin typeface="Times"/>
                <a:cs typeface="Times"/>
              </a:rPr>
              <a:t>-- reinforcement; S</a:t>
            </a:r>
            <a:r>
              <a:rPr lang="en-US" baseline="30000" dirty="0" smtClean="0">
                <a:solidFill>
                  <a:schemeClr val="tx1"/>
                </a:solidFill>
                <a:latin typeface="Times"/>
                <a:cs typeface="Times"/>
              </a:rPr>
              <a:t>D</a:t>
            </a:r>
            <a:r>
              <a:rPr lang="en-US" dirty="0" smtClean="0">
                <a:solidFill>
                  <a:schemeClr val="tx1"/>
                </a:solidFill>
                <a:latin typeface="Times"/>
                <a:cs typeface="Times"/>
              </a:rPr>
              <a:t> --punishment)</a:t>
            </a:r>
          </a:p>
          <a:p>
            <a:r>
              <a:rPr lang="en-US" dirty="0" smtClean="0">
                <a:solidFill>
                  <a:schemeClr val="tx1"/>
                </a:solidFill>
                <a:latin typeface="Times"/>
                <a:cs typeface="Times"/>
              </a:rPr>
              <a:t> Function altering (lasting change)</a:t>
            </a:r>
          </a:p>
          <a:p>
            <a:pPr lvl="1"/>
            <a:r>
              <a:rPr lang="en-US" dirty="0" smtClean="0">
                <a:solidFill>
                  <a:schemeClr val="tx1"/>
                </a:solidFill>
                <a:latin typeface="Times"/>
                <a:cs typeface="Times"/>
              </a:rPr>
              <a:t>Unconditioned conditioner</a:t>
            </a:r>
          </a:p>
          <a:p>
            <a:pPr lvl="1"/>
            <a:r>
              <a:rPr lang="en-US" dirty="0" smtClean="0">
                <a:solidFill>
                  <a:schemeClr val="tx1"/>
                </a:solidFill>
                <a:latin typeface="Times"/>
                <a:cs typeface="Times"/>
              </a:rPr>
              <a:t>Conditioned conditioner</a:t>
            </a:r>
          </a:p>
          <a:p>
            <a:pPr lvl="1"/>
            <a:r>
              <a:rPr lang="en-US" dirty="0" smtClean="0">
                <a:solidFill>
                  <a:schemeClr val="tx1"/>
                </a:solidFill>
                <a:latin typeface="Times"/>
                <a:cs typeface="Times"/>
              </a:rPr>
              <a:t>Unconditioned reinforcement</a:t>
            </a:r>
          </a:p>
          <a:p>
            <a:pPr lvl="1"/>
            <a:r>
              <a:rPr lang="en-US" dirty="0" smtClean="0">
                <a:solidFill>
                  <a:schemeClr val="tx1"/>
                </a:solidFill>
                <a:latin typeface="Times"/>
                <a:cs typeface="Times"/>
              </a:rPr>
              <a:t>Conditioned reinforcement</a:t>
            </a:r>
          </a:p>
          <a:p>
            <a:pPr lvl="1"/>
            <a:r>
              <a:rPr lang="en-US" dirty="0" smtClean="0">
                <a:solidFill>
                  <a:schemeClr val="tx1"/>
                </a:solidFill>
                <a:latin typeface="Times"/>
                <a:cs typeface="Times"/>
              </a:rPr>
              <a:t>Unconditioned punishment</a:t>
            </a:r>
          </a:p>
          <a:p>
            <a:pPr lvl="1"/>
            <a:r>
              <a:rPr lang="en-US" dirty="0" smtClean="0">
                <a:solidFill>
                  <a:schemeClr val="tx1"/>
                </a:solidFill>
                <a:latin typeface="Times"/>
                <a:cs typeface="Times"/>
              </a:rPr>
              <a:t>Conditioned punishment</a:t>
            </a:r>
          </a:p>
        </p:txBody>
      </p:sp>
    </p:spTree>
    <p:extLst>
      <p:ext uri="{BB962C8B-B14F-4D97-AF65-F5344CB8AC3E}">
        <p14:creationId xmlns:p14="http://schemas.microsoft.com/office/powerpoint/2010/main" val="11032144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4946</TotalTime>
  <Words>814</Words>
  <Application>Microsoft Macintosh PowerPoint</Application>
  <PresentationFormat>On-screen Show (4:3)</PresentationFormat>
  <Paragraphs>123</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Breeze</vt:lpstr>
      <vt:lpstr> Jack Michael and the Multiple Effects of  a Single Environmental Change</vt:lpstr>
      <vt:lpstr>Jack Michael</vt:lpstr>
      <vt:lpstr>Jack Michael on the Problems with  the Term “Aversive”</vt:lpstr>
      <vt:lpstr>Jack Michael</vt:lpstr>
      <vt:lpstr>Jack Michael</vt:lpstr>
      <vt:lpstr>Jack Michael Quotes</vt:lpstr>
      <vt:lpstr>Jack Michael</vt:lpstr>
      <vt:lpstr>Multiple Effects of an Environmental Change</vt:lpstr>
      <vt:lpstr>Jack Michael’s 14 Effects</vt:lpstr>
      <vt:lpstr>Jack Michael</vt:lpstr>
      <vt:lpstr>“An environmental change...usually has more than one effect on behavior” (Michael, 1995, p. 273)</vt:lpstr>
      <vt:lpstr>Jack Michael Quote</vt:lpstr>
    </vt:vector>
  </TitlesOfParts>
  <Company>Sundberg and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Sundberg</dc:creator>
  <cp:lastModifiedBy>Mark Sundberg</cp:lastModifiedBy>
  <cp:revision>133</cp:revision>
  <cp:lastPrinted>2016-05-23T16:43:21Z</cp:lastPrinted>
  <dcterms:created xsi:type="dcterms:W3CDTF">2016-05-21T14:11:09Z</dcterms:created>
  <dcterms:modified xsi:type="dcterms:W3CDTF">2016-06-13T15:34:43Z</dcterms:modified>
</cp:coreProperties>
</file>