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7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904" r:id="rId1"/>
  </p:sldMasterIdLst>
  <p:notesMasterIdLst>
    <p:notesMasterId r:id="rId53"/>
  </p:notesMasterIdLst>
  <p:handoutMasterIdLst>
    <p:handoutMasterId r:id="rId54"/>
  </p:handoutMasterIdLst>
  <p:sldIdLst>
    <p:sldId id="257" r:id="rId2"/>
    <p:sldId id="584" r:id="rId3"/>
    <p:sldId id="663" r:id="rId4"/>
    <p:sldId id="661" r:id="rId5"/>
    <p:sldId id="634" r:id="rId6"/>
    <p:sldId id="622" r:id="rId7"/>
    <p:sldId id="626" r:id="rId8"/>
    <p:sldId id="689" r:id="rId9"/>
    <p:sldId id="687" r:id="rId10"/>
    <p:sldId id="610" r:id="rId11"/>
    <p:sldId id="639" r:id="rId12"/>
    <p:sldId id="649" r:id="rId13"/>
    <p:sldId id="648" r:id="rId14"/>
    <p:sldId id="651" r:id="rId15"/>
    <p:sldId id="654" r:id="rId16"/>
    <p:sldId id="691" r:id="rId17"/>
    <p:sldId id="656" r:id="rId18"/>
    <p:sldId id="693" r:id="rId19"/>
    <p:sldId id="660" r:id="rId20"/>
    <p:sldId id="658" r:id="rId21"/>
    <p:sldId id="664" r:id="rId22"/>
    <p:sldId id="673" r:id="rId23"/>
    <p:sldId id="678" r:id="rId24"/>
    <p:sldId id="665" r:id="rId25"/>
    <p:sldId id="674" r:id="rId26"/>
    <p:sldId id="637" r:id="rId27"/>
    <p:sldId id="647" r:id="rId28"/>
    <p:sldId id="675" r:id="rId29"/>
    <p:sldId id="640" r:id="rId30"/>
    <p:sldId id="677" r:id="rId31"/>
    <p:sldId id="681" r:id="rId32"/>
    <p:sldId id="682" r:id="rId33"/>
    <p:sldId id="670" r:id="rId34"/>
    <p:sldId id="671" r:id="rId35"/>
    <p:sldId id="672" r:id="rId36"/>
    <p:sldId id="603" r:id="rId37"/>
    <p:sldId id="679" r:id="rId38"/>
    <p:sldId id="695" r:id="rId39"/>
    <p:sldId id="698" r:id="rId40"/>
    <p:sldId id="641" r:id="rId41"/>
    <p:sldId id="684" r:id="rId42"/>
    <p:sldId id="592" r:id="rId43"/>
    <p:sldId id="690" r:id="rId44"/>
    <p:sldId id="615" r:id="rId45"/>
    <p:sldId id="616" r:id="rId46"/>
    <p:sldId id="617" r:id="rId47"/>
    <p:sldId id="638" r:id="rId48"/>
    <p:sldId id="593" r:id="rId49"/>
    <p:sldId id="618" r:id="rId50"/>
    <p:sldId id="588" r:id="rId51"/>
    <p:sldId id="645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47688" indent="-44450"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96963" indent="-90488"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646238" indent="-136525"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195513" indent="-182563"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 Sundberg" initials="D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644" autoAdjust="0"/>
  </p:normalViewPr>
  <p:slideViewPr>
    <p:cSldViewPr>
      <p:cViewPr>
        <p:scale>
          <a:sx n="100" d="100"/>
          <a:sy n="100" d="100"/>
        </p:scale>
        <p:origin x="-1176" y="-200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28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commentAuthors" Target="commentAuthors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0-07T17:38:43.556" idx="1">
    <p:pos x="3888" y="2176"/>
    <p:text>The use of the word "same" is a little confusing, as that is the name of the condition, but also indicates college students performed poorly in the condition persons with DD performed well in. 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0-07T17:38:43.556" idx="3">
    <p:pos x="3888" y="2176"/>
    <p:text>The use of the word "same" is a little confusing, as that is the name of the condition, but also indicates college students performed poorly in the condition persons with DD performed well in. 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98C68-A232-B947-88D8-DD392FA7ACB9}" type="datetime1">
              <a:rPr lang="en-US"/>
              <a:pPr>
                <a:defRPr/>
              </a:pPr>
              <a:t>1/30/19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9CCDA7-54B8-6443-8A7A-8877DB202C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45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7DB7E2-D126-6446-8147-C5E0AD491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83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547688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1096963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646238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2195513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747334" algn="l" defTabSz="5494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296799" algn="l" defTabSz="5494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846266" algn="l" defTabSz="5494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395733" algn="l" defTabSz="5494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494ED4-5CE4-0949-B3A6-0E8A5660ED93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F50F75-45E1-464E-8C9C-379241F83C61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353351-8F67-C64C-BA93-D78F893E0BDC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F994B6-EB0C-684E-BB22-7AFD0B125FDA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474649-CCD4-1C43-84AC-30AF72183C26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330F88-51C0-EA4E-8355-ED0705A47D12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5ED3D-3602-1A4C-BD88-DB22293CE43B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1D42C4-A310-5F4E-B9F1-DF564F7AAA67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1D42C4-A310-5F4E-B9F1-DF564F7AAA67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6925EE-EC5B-9D4C-81C2-004AB616E3DA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C133BE-78C7-6A43-8DDE-B65123F545E9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C8C9A2-D2DD-D14A-ACB9-C640454F3D57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08C041-CB93-8F4A-BBDB-575E8F098E77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E1B98E-11FA-7748-AD86-962D6BE7891A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08613A-84AB-E842-91D4-7D0596BC2FCA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67C8D8-F4A5-6845-8B7D-0C5C76504F05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4624FD-F52C-A349-A466-49387A98D383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22E4FD-0455-744C-A93D-E3063CF13FE4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31250D-3955-B54F-93CB-C83F9363D7C2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6CC8E5-8EF4-7147-9B2C-88C7DDDE4E40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ED5004-06DB-8145-A90D-F6C7132748DE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D31DB0-CA1F-9D45-9ADC-3AE890708313}" type="slidenum">
              <a:rPr lang="en-US" sz="1200"/>
              <a:pPr/>
              <a:t>43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E2A652-9E3D-2643-96C3-198B9DB1EBF2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4A40E8-DB21-764E-8F01-CF3A16EB452E}" type="slidenum">
              <a:rPr lang="en-US" sz="1200"/>
              <a:pPr/>
              <a:t>48</a:t>
            </a:fld>
            <a:endParaRPr lang="en-US" sz="120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D82A0B-A764-9146-B9F7-760343696AB2}" type="slidenum">
              <a:rPr lang="en-US" sz="1200"/>
              <a:pPr/>
              <a:t>50</a:t>
            </a:fld>
            <a:endParaRPr lang="en-US" sz="120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B3969A-8708-CB47-A84C-C0D9A33713A1}" type="slidenum">
              <a:rPr lang="en-US" sz="1200"/>
              <a:pPr/>
              <a:t>51</a:t>
            </a:fld>
            <a:endParaRPr lang="en-US" sz="120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04CB70-4DDD-7140-8AD8-BBDB105FEE5B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458AA6-F60E-9741-B37B-F156FFAC8A8D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288AB0-C223-124D-9332-324593B79603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FDA4B4-3701-644E-926F-E3A902F6531A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D0D068-AFC9-2849-BA73-3FD9991AB46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914974-2C20-324E-AEF6-53D964E32CBB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7BEB-F10A-5345-9CB9-C969E6FA3A45}" type="datetime1">
              <a:rPr lang="en-US"/>
              <a:pPr>
                <a:defRPr/>
              </a:pPr>
              <a:t>1/30/19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B221C-3543-F54B-8EBC-1F2C1DFC0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84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B5C5E-58E3-074A-8AAE-E9D539A614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9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D54B2-9228-624E-9BE3-FD5FD2B3F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42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09A6-7D2E-3E4F-A200-7701A64FD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4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F04F-C373-A144-A823-E6384709C6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9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84EF0-AC53-774D-8E94-6842E6E42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D547F-EE85-8046-AA59-2331A49764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9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918D7-4984-E34D-BEE1-8C459DB4C4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4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C68A3-0C58-6545-9E07-1FC02A854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58AAA-7B54-864A-B12A-7D5CA4567D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3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39E7-A8F2-754C-B945-7FF00A6BCC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8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0DDA1-62E9-F548-82A7-9FFE17EAF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1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A6A6206-BEDC-4449-82AF-760DA51443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43" r:id="rId1"/>
    <p:sldLayoutId id="2147484932" r:id="rId2"/>
    <p:sldLayoutId id="2147484933" r:id="rId3"/>
    <p:sldLayoutId id="2147484934" r:id="rId4"/>
    <p:sldLayoutId id="2147484935" r:id="rId5"/>
    <p:sldLayoutId id="2147484936" r:id="rId6"/>
    <p:sldLayoutId id="2147484937" r:id="rId7"/>
    <p:sldLayoutId id="2147484938" r:id="rId8"/>
    <p:sldLayoutId id="2147484939" r:id="rId9"/>
    <p:sldLayoutId id="2147484940" r:id="rId10"/>
    <p:sldLayoutId id="2147484941" r:id="rId11"/>
    <p:sldLayoutId id="21474849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comments" Target="../comments/commen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omments" Target="../comments/commen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" charset="0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1"/>
                </a:solidFill>
                <a:latin typeface="Times" charset="0"/>
                <a:ea typeface="+mj-ea"/>
                <a:cs typeface="+mj-cs"/>
              </a:rPr>
            </a:br>
            <a:r>
              <a:rPr lang="en-US" sz="3600" dirty="0">
                <a:latin typeface="Times" charset="0"/>
                <a:ea typeface="+mj-ea"/>
                <a:cs typeface="Times" charset="0"/>
              </a:rPr>
              <a:t>Equivalence, RFT, Naming, or Joint Control?: </a:t>
            </a:r>
            <a:r>
              <a:rPr lang="en-US" sz="3600" dirty="0" smtClean="0">
                <a:latin typeface="Times" charset="0"/>
                <a:ea typeface="+mj-ea"/>
                <a:cs typeface="Times" charset="0"/>
              </a:rPr>
              <a:t/>
            </a:r>
            <a:br>
              <a:rPr lang="en-US" sz="3600" dirty="0" smtClean="0">
                <a:latin typeface="Times" charset="0"/>
                <a:ea typeface="+mj-ea"/>
                <a:cs typeface="Times" charset="0"/>
              </a:rPr>
            </a:br>
            <a:r>
              <a:rPr lang="en-US" sz="3600" dirty="0" smtClean="0">
                <a:latin typeface="Times" charset="0"/>
                <a:ea typeface="+mj-ea"/>
                <a:cs typeface="Times" charset="0"/>
              </a:rPr>
              <a:t>The </a:t>
            </a:r>
            <a:r>
              <a:rPr lang="en-US" sz="3600" dirty="0">
                <a:latin typeface="Times" charset="0"/>
                <a:ea typeface="+mj-ea"/>
                <a:cs typeface="Times" charset="0"/>
              </a:rPr>
              <a:t>Quantification of Private Events can </a:t>
            </a:r>
            <a:r>
              <a:rPr lang="en-US" sz="3600" dirty="0" smtClean="0">
                <a:latin typeface="Times" charset="0"/>
                <a:ea typeface="+mj-ea"/>
                <a:cs typeface="Times" charset="0"/>
              </a:rPr>
              <a:t/>
            </a:r>
            <a:br>
              <a:rPr lang="en-US" sz="3600" dirty="0" smtClean="0">
                <a:latin typeface="Times" charset="0"/>
                <a:ea typeface="+mj-ea"/>
                <a:cs typeface="Times" charset="0"/>
              </a:rPr>
            </a:br>
            <a:r>
              <a:rPr lang="en-US" sz="3600" dirty="0" smtClean="0">
                <a:latin typeface="Times" charset="0"/>
                <a:ea typeface="+mj-ea"/>
                <a:cs typeface="Times" charset="0"/>
              </a:rPr>
              <a:t>Help </a:t>
            </a:r>
            <a:r>
              <a:rPr lang="en-US" sz="3600" dirty="0">
                <a:latin typeface="Times" charset="0"/>
                <a:ea typeface="+mj-ea"/>
                <a:cs typeface="Times" charset="0"/>
              </a:rPr>
              <a:t>Move us </a:t>
            </a:r>
            <a:r>
              <a:rPr lang="en-US" sz="3600" dirty="0" smtClean="0">
                <a:latin typeface="Times" charset="0"/>
                <a:ea typeface="+mj-ea"/>
                <a:cs typeface="Times" charset="0"/>
              </a:rPr>
              <a:t>Forward</a:t>
            </a:r>
            <a:endParaRPr lang="en-US" sz="3600" dirty="0">
              <a:solidFill>
                <a:srgbClr val="000090"/>
              </a:solidFill>
              <a:latin typeface="Times" charset="0"/>
              <a:ea typeface="+mj-ea"/>
              <a:cs typeface="Times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0" y="2590800"/>
            <a:ext cx="9144000" cy="38100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 sz="2800" dirty="0">
              <a:latin typeface="Times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 dirty="0">
                <a:solidFill>
                  <a:schemeClr val="tx1"/>
                </a:solidFill>
                <a:latin typeface="Times" charset="0"/>
              </a:rPr>
              <a:t>Mark L. </a:t>
            </a:r>
            <a:r>
              <a:rPr lang="en-US" sz="2800" dirty="0" smtClean="0">
                <a:solidFill>
                  <a:schemeClr val="tx1"/>
                </a:solidFill>
                <a:latin typeface="Times" charset="0"/>
              </a:rPr>
              <a:t>Sundberg</a:t>
            </a:r>
          </a:p>
          <a:p>
            <a:pPr algn="ctr" eaLnBrk="1" hangingPunct="1">
              <a:buFont typeface="Wingdings" charset="0"/>
              <a:buNone/>
            </a:pPr>
            <a:endParaRPr lang="en-US" dirty="0" smtClean="0">
              <a:solidFill>
                <a:schemeClr val="tx1"/>
              </a:solidFill>
              <a:latin typeface="Times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dirty="0" smtClean="0">
                <a:solidFill>
                  <a:schemeClr val="tx1"/>
                </a:solidFill>
                <a:latin typeface="Times" charset="0"/>
              </a:rPr>
              <a:t>Based on a paper by:</a:t>
            </a:r>
          </a:p>
          <a:p>
            <a:pPr algn="ctr" eaLnBrk="1" hangingPunct="1">
              <a:buFont typeface="Wingdings" charset="0"/>
              <a:buNone/>
            </a:pPr>
            <a:r>
              <a:rPr lang="en-US" dirty="0" smtClean="0">
                <a:solidFill>
                  <a:schemeClr val="tx1"/>
                </a:solidFill>
                <a:latin typeface="Times" charset="0"/>
              </a:rPr>
              <a:t>Sundberg, C. T., Sundberg, M. L., &amp; Michael, J. (under preparation)</a:t>
            </a:r>
            <a:endParaRPr lang="en-US" dirty="0">
              <a:solidFill>
                <a:schemeClr val="tx1"/>
              </a:solidFill>
              <a:latin typeface="Times" charset="0"/>
            </a:endParaRPr>
          </a:p>
          <a:p>
            <a:pPr algn="ctr" eaLnBrk="1" hangingPunct="1">
              <a:buFont typeface="Wingdings" charset="0"/>
              <a:buNone/>
            </a:pPr>
            <a:endParaRPr lang="en-US" sz="2800" dirty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7538"/>
            <a:ext cx="6924675" cy="449262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imes" charset="0"/>
              </a:rPr>
              <a:t/>
            </a:r>
            <a:br>
              <a:rPr lang="en-US" sz="3600" dirty="0">
                <a:latin typeface="Times" charset="0"/>
              </a:rPr>
            </a:br>
            <a:r>
              <a:rPr lang="en-US" sz="3600" dirty="0">
                <a:latin typeface="Times" charset="0"/>
              </a:rPr>
              <a:t>Towards Quantifying Private Events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In an effort to encourage the empirical investigation of private events, Palmer (2011, p. 203) suggested several indirect ways to quantify private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events.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ome of Palmer’s suggestions, along with others are… </a:t>
            </a:r>
            <a:endParaRPr lang="en-US" dirty="0">
              <a:solidFill>
                <a:srgbClr val="000000"/>
              </a:solidFill>
              <a:latin typeface="Times" charset="0"/>
              <a:ea typeface="+mn-ea"/>
              <a:cs typeface="Times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Collateral behavior 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   </a:t>
            </a:r>
            <a:r>
              <a:rPr lang="en-US" sz="1800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Motivating operations: Interrupted chain procedure (Hall &amp; Sundberg, 1987)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     EO and AO manipulations (</a:t>
            </a:r>
            <a:r>
              <a:rPr lang="en-US" sz="1800" dirty="0" err="1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Shillingsburg</a:t>
            </a:r>
            <a:r>
              <a:rPr lang="en-US" sz="1800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, Bowen, Valentino,</a:t>
            </a:r>
            <a:r>
              <a:rPr lang="en-US" sz="1800" baseline="30000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&amp; Pierce, 2013)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Interfering tasks  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     Pre</a:t>
            </a:r>
            <a:r>
              <a:rPr lang="en-US" sz="1800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-session verbal training (</a:t>
            </a:r>
            <a:r>
              <a:rPr lang="en-US" sz="1800" dirty="0" err="1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Wulfert</a:t>
            </a:r>
            <a:r>
              <a:rPr lang="en-US" sz="1800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Dougher</a:t>
            </a:r>
            <a:r>
              <a:rPr lang="en-US" sz="1800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, &amp; Greenway, 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1991</a:t>
            </a:r>
            <a:r>
              <a:rPr lang="en-US" sz="20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)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Invent </a:t>
            </a:r>
            <a:r>
              <a:rPr lang="en-US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novel </a:t>
            </a:r>
            <a:r>
              <a:rPr lang="en-US" b="1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topographies</a:t>
            </a:r>
            <a:endParaRPr lang="en-US" sz="1800" dirty="0">
              <a:solidFill>
                <a:srgbClr val="000000"/>
              </a:solidFill>
              <a:latin typeface="Times" charset="0"/>
              <a:ea typeface="+mn-ea"/>
              <a:cs typeface="Times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     Making </a:t>
            </a:r>
            <a:r>
              <a:rPr lang="en-US" sz="1800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targeted textual stimuli unpronounceable (</a:t>
            </a:r>
            <a:r>
              <a:rPr lang="en-US" sz="1800" dirty="0" err="1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Mandell</a:t>
            </a:r>
            <a:r>
              <a:rPr lang="en-US" sz="1800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&amp; Sheen, 1994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b="1" dirty="0">
                <a:solidFill>
                  <a:srgbClr val="000000"/>
                </a:solidFill>
                <a:latin typeface="Times" charset="0"/>
                <a:cs typeface="Times" charset="0"/>
              </a:rPr>
              <a:t>Comparisons that rhyme with the sample stimulus </a:t>
            </a:r>
            <a:endParaRPr lang="en-US" b="1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latin typeface="Times" charset="0"/>
                <a:cs typeface="Times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      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Times" charset="0"/>
                <a:cs typeface="Times" charset="0"/>
              </a:rPr>
              <a:t>Randell</a:t>
            </a:r>
            <a:r>
              <a:rPr lang="en-US" sz="1800" dirty="0">
                <a:solidFill>
                  <a:srgbClr val="000000"/>
                </a:solidFill>
                <a:latin typeface="Times" charset="0"/>
                <a:cs typeface="Times" charset="0"/>
              </a:rPr>
              <a:t> &amp; Remington, 2006)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7538"/>
            <a:ext cx="7153275" cy="830262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imes" charset="0"/>
              </a:rPr>
              <a:t/>
            </a:r>
            <a:br>
              <a:rPr lang="en-US" sz="4800" dirty="0">
                <a:latin typeface="Times" charset="0"/>
              </a:rPr>
            </a:br>
            <a:r>
              <a:rPr lang="en-US" sz="3600" dirty="0">
                <a:latin typeface="Times" charset="0"/>
              </a:rPr>
              <a:t>Towards Quantifying </a:t>
            </a:r>
            <a:r>
              <a:rPr lang="en-US" sz="3600" dirty="0" smtClean="0">
                <a:latin typeface="Times" charset="0"/>
              </a:rPr>
              <a:t>Private </a:t>
            </a:r>
            <a:r>
              <a:rPr lang="en-US" sz="3600" dirty="0">
                <a:latin typeface="Times" charset="0"/>
              </a:rPr>
              <a:t>Events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067800" cy="5105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Blocking, conflicting, or </a:t>
            </a:r>
            <a:r>
              <a:rPr lang="en-US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confusing </a:t>
            </a:r>
            <a:r>
              <a:rPr lang="en-US" b="1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vocal stimuli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 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Blocking covert self-rules (e.g., Taylor &amp; O’Reilly, 1997)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Talk aloud</a:t>
            </a:r>
            <a:r>
              <a:rPr lang="en-US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and exit interview procedures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(Ericsson &amp; Simon, 1984; Potter, Huber, &amp; Michael, 1998)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Overt mediators (e.g., echoic, vocal tacting, hand signs, arrows)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   (</a:t>
            </a:r>
            <a:r>
              <a:rPr lang="en-US" sz="1800" dirty="0" err="1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Lowenkron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, 1984, 1988; Sundberg &amp; Sundberg, 1990)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The “silent dog” method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(Hayes, et al, 1986; </a:t>
            </a:r>
            <a:r>
              <a:rPr lang="en-US" sz="1800" dirty="0" err="1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Arntzen</a:t>
            </a:r>
            <a:r>
              <a:rPr lang="en-US" sz="1800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&amp; </a:t>
            </a:r>
            <a:r>
              <a:rPr lang="en-US" sz="1800" dirty="0" err="1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Halstadtro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, 2009)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Limited-hold contingencies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   (</a:t>
            </a:r>
            <a:r>
              <a:rPr lang="en-US" sz="1800" dirty="0" err="1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Holth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&amp; </a:t>
            </a:r>
            <a:r>
              <a:rPr lang="en-US" sz="1800" dirty="0" err="1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Arntzen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, 2000)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  <a:cs typeface="Times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5438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imes" charset="0"/>
              </a:rPr>
              <a:t>Mediating Behaviors as Additional (Multiple) Sources of Control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err="1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Ferster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and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Skinner (1957) defined mediating behavior as “Behavior occurring between two instances of a response being studied (or between some other event and such instance) which is used by the organism </a:t>
            </a:r>
            <a:r>
              <a:rPr lang="en-US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as a controlling stimulus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in subsequent behavior” (p. 729)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err="1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Sidman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(1960) also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discusses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mediating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behavior: “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The subject will often adopt a posture in which his whole body or part of it maintains a constant position relative to the correct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container…Such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mediating behavior </a:t>
            </a:r>
            <a:r>
              <a:rPr lang="en-US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may enable the subject to select the correct container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even after the lapse of a considerable amount of time” (</a:t>
            </a:r>
            <a:r>
              <a:rPr lang="en-US" dirty="0" err="1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Sidman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1960, p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. 375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Mediating behavior can be overt, covert, verbal, or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nonverbal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Overt </a:t>
            </a:r>
            <a:r>
              <a:rPr lang="en-US" b="1" dirty="0">
                <a:solidFill>
                  <a:srgbClr val="000000"/>
                </a:solidFill>
                <a:latin typeface="Times" charset="0"/>
                <a:cs typeface="Times" charset="0"/>
              </a:rPr>
              <a:t>nonverbal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mediating behavior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has been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studied extensively in the early behavioral literature (e.g.,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Blough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, 1959;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Eckerman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, 1970;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Hodos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, Ross, &amp; Brady, 1962;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Laties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, Weiss, Clark, &amp; Reynolds, 1965; </a:t>
            </a:r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Shimp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&amp; Moffitt, 1977; Wilson &amp; Keller, 1953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)</a:t>
            </a: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7538"/>
            <a:ext cx="6696075" cy="6778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Times" charset="0"/>
                <a:ea typeface="+mj-ea"/>
                <a:cs typeface="+mj-cs"/>
              </a:rPr>
              <a:t/>
            </a:r>
            <a:br>
              <a:rPr lang="en-US" sz="4800" dirty="0">
                <a:latin typeface="Times" charset="0"/>
                <a:ea typeface="+mj-ea"/>
                <a:cs typeface="+mj-cs"/>
              </a:rPr>
            </a:br>
            <a:r>
              <a:rPr lang="en-US" sz="4000" dirty="0">
                <a:latin typeface="Times" charset="0"/>
                <a:ea typeface="+mj-ea"/>
                <a:cs typeface="+mj-cs"/>
              </a:rPr>
              <a:t>Mediating Behaviors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spcBef>
                <a:spcPts val="1400"/>
              </a:spcBef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For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example,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Blough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(1959) showed that pigeons who emitted differential chains of stereotypic behavior during two different delay conditions demonstrated a higher frequency of correct responding versus pigeons who did not engage in such behaviors </a:t>
            </a:r>
            <a:endParaRPr lang="en-US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hangingPunct="1">
              <a:spcBef>
                <a:spcPts val="1400"/>
              </a:spcBef>
              <a:buFont typeface="Arial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Blough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concluded that “behavior during the delay interval seemed to determine the matching response” (p. 156) </a:t>
            </a:r>
            <a:endParaRPr lang="en-US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In addition,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incorrect responses typically followed the occurrences of the ‘wrong’ chain” (p. 157) </a:t>
            </a:r>
          </a:p>
          <a:p>
            <a:pPr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vert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mediating behaviors “themselves provided </a:t>
            </a:r>
            <a:r>
              <a:rPr lang="en-US" b="1" dirty="0">
                <a:solidFill>
                  <a:srgbClr val="000000"/>
                </a:solidFill>
                <a:latin typeface="Times" charset="0"/>
                <a:cs typeface="Times" charset="0"/>
              </a:rPr>
              <a:t>discriminative stimuli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for the matching response” (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Blough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, p. 157)</a:t>
            </a:r>
          </a:p>
          <a:p>
            <a:pPr eaLnBrk="1" hangingPunct="1">
              <a:buFont typeface="Arial" charset="0"/>
              <a:buChar char="•"/>
            </a:pP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hangingPunct="1">
              <a:buFont typeface="Arial" charset="0"/>
              <a:buChar char="•"/>
            </a:pP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hangingPunct="1">
              <a:buFont typeface="Arial" charset="0"/>
              <a:buChar char="•"/>
            </a:pP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7538"/>
            <a:ext cx="6696075" cy="4492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Times" charset="0"/>
                <a:ea typeface="+mj-ea"/>
                <a:cs typeface="+mj-cs"/>
              </a:rPr>
              <a:t/>
            </a:r>
            <a:br>
              <a:rPr lang="en-US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Times" charset="0"/>
                <a:ea typeface="+mj-ea"/>
                <a:cs typeface="+mj-cs"/>
              </a:rPr>
            </a:br>
            <a:r>
              <a:rPr lang="en-US" sz="3600" dirty="0" err="1">
                <a:latin typeface="Times" charset="0"/>
                <a:cs typeface="Times" charset="0"/>
              </a:rPr>
              <a:t>P</a:t>
            </a:r>
            <a:r>
              <a:rPr lang="en-US" altLang="ja-JP" sz="3600" dirty="0" err="1" smtClean="0">
                <a:latin typeface="Times" charset="0"/>
                <a:cs typeface="Times" charset="0"/>
              </a:rPr>
              <a:t>recurrent</a:t>
            </a:r>
            <a:r>
              <a:rPr lang="en-US" altLang="ja-JP" sz="3600" dirty="0" smtClean="0">
                <a:latin typeface="Times" charset="0"/>
                <a:cs typeface="Times" charset="0"/>
              </a:rPr>
              <a:t> </a:t>
            </a:r>
            <a:r>
              <a:rPr lang="en-US" altLang="ja-JP" sz="3600" dirty="0">
                <a:latin typeface="Times" charset="0"/>
                <a:cs typeface="Times" charset="0"/>
              </a:rPr>
              <a:t>B</a:t>
            </a:r>
            <a:r>
              <a:rPr lang="en-US" altLang="ja-JP" sz="3600" dirty="0" smtClean="0">
                <a:latin typeface="Times" charset="0"/>
                <a:cs typeface="Times" charset="0"/>
              </a:rPr>
              <a:t>ehaviors</a:t>
            </a:r>
            <a:endParaRPr lang="en-US" sz="3600" dirty="0">
              <a:latin typeface="Times" charset="0"/>
              <a:ea typeface="+mj-ea"/>
              <a:cs typeface="+mj-cs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Skinner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(1953) termed these mediating behaviors “</a:t>
            </a:r>
            <a:r>
              <a:rPr lang="en-US" altLang="ja-JP" dirty="0" err="1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precurrent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behaviors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(p. 76)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He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made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the point that </a:t>
            </a:r>
            <a:r>
              <a:rPr lang="en-US" dirty="0" err="1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precurrent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behaviors can produce </a:t>
            </a:r>
            <a:r>
              <a:rPr lang="en-US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response products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(e.g., visual, auditory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, kinesthetic), can be public or private, verbal or nonverbal, have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multiple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functions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(e.g., S</a:t>
            </a:r>
            <a:r>
              <a:rPr lang="en-US" baseline="30000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s, MOs, </a:t>
            </a:r>
            <a:r>
              <a:rPr lang="en-US" dirty="0" err="1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S</a:t>
            </a:r>
            <a:r>
              <a:rPr lang="en-US" baseline="30000" dirty="0" err="1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r</a:t>
            </a:r>
            <a:r>
              <a:rPr lang="en-US" dirty="0" err="1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)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For example, in his analysis of problem-solving behavior, Skinner (1969) states “The question ‘Who is that behind you?’ poses a problem….turning and looking are </a:t>
            </a:r>
            <a:r>
              <a:rPr lang="en-US" b="1" dirty="0" err="1">
                <a:solidFill>
                  <a:srgbClr val="000000"/>
                </a:solidFill>
                <a:latin typeface="Times" charset="0"/>
                <a:cs typeface="Times" charset="0"/>
              </a:rPr>
              <a:t>precurrent</a:t>
            </a:r>
            <a:r>
              <a:rPr lang="en-US" b="1" dirty="0">
                <a:solidFill>
                  <a:srgbClr val="000000"/>
                </a:solidFill>
                <a:latin typeface="Times" charset="0"/>
                <a:cs typeface="Times" charset="0"/>
              </a:rPr>
              <a:t> responses which generate a discriminative stimulus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required in order to emit a particular name” (p. 142)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For Skinner, the primary function of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precurrent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behavior was “mainly to make subsequent behavior more effective” (1968, p. 124)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dirty="0">
              <a:solidFill>
                <a:srgbClr val="000000"/>
              </a:solidFill>
              <a:latin typeface="Times" charset="0"/>
              <a:ea typeface="+mn-ea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7538"/>
            <a:ext cx="6696075" cy="373062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imes" charset="0"/>
              </a:rPr>
              <a:t/>
            </a:r>
            <a:br>
              <a:rPr lang="en-US" sz="3600" dirty="0">
                <a:latin typeface="Times" charset="0"/>
              </a:rPr>
            </a:br>
            <a:r>
              <a:rPr lang="en-US" sz="3600" dirty="0" err="1">
                <a:latin typeface="Times" charset="0"/>
                <a:cs typeface="Times" charset="0"/>
              </a:rPr>
              <a:t>P</a:t>
            </a:r>
            <a:r>
              <a:rPr lang="en-US" altLang="ja-JP" sz="3600" dirty="0" err="1">
                <a:latin typeface="Times" charset="0"/>
                <a:cs typeface="Times" charset="0"/>
              </a:rPr>
              <a:t>recurrent</a:t>
            </a:r>
            <a:r>
              <a:rPr lang="en-US" altLang="ja-JP" sz="3600" dirty="0">
                <a:latin typeface="Times" charset="0"/>
                <a:cs typeface="Times" charset="0"/>
              </a:rPr>
              <a:t> Behaviors</a:t>
            </a:r>
            <a:endParaRPr lang="en-US" sz="3600" dirty="0">
              <a:latin typeface="Times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Parsons and colleagues (Parsons &amp; Ferraro, 1977; Polson &amp; Parsons, 1994; Parsons, Taylor, &amp; Joyce, 1981) extended the basic animal research on </a:t>
            </a:r>
            <a:r>
              <a:rPr lang="en-US" dirty="0" err="1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precurrent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collateral behavior to humans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For example, Parsons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, et al (1981)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showed that when 12 Kindergarten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children in an MTS preparation were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required to emit a specific collateral </a:t>
            </a:r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precurrent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behavior they “rapidly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learned the conditional discrimination” (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p. 259)  </a:t>
            </a: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When </a:t>
            </a:r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precurrent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behavor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was not available “Subjects…either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failed to acquire the discrimination or did so incrementally over a number of sessions” (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p. 60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)  </a:t>
            </a:r>
            <a:endParaRPr lang="en-US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When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precurrent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behavor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was </a:t>
            </a:r>
            <a:r>
              <a:rPr lang="en-US" b="1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prevented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“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these subjects showed marked decrements in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matching”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(p. 263) 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dirty="0">
              <a:solidFill>
                <a:srgbClr val="000000"/>
              </a:solidFill>
              <a:latin typeface="Times" charset="0"/>
              <a:ea typeface="+mn-ea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0"/>
            <a:ext cx="6696075" cy="12192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imes" charset="0"/>
                <a:cs typeface="Times" charset="0"/>
              </a:rPr>
              <a:t/>
            </a:r>
            <a:br>
              <a:rPr lang="en-US" sz="4800" dirty="0">
                <a:latin typeface="Times" charset="0"/>
                <a:cs typeface="Times" charset="0"/>
              </a:rPr>
            </a:br>
            <a:r>
              <a:rPr lang="en-US" sz="3600" dirty="0">
                <a:latin typeface="Times" charset="0"/>
                <a:cs typeface="Times" charset="0"/>
              </a:rPr>
              <a:t>Joint Control and Mediating Behaviors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err="1">
                <a:solidFill>
                  <a:srgbClr val="000000"/>
                </a:solidFill>
                <a:latin typeface="Times"/>
                <a:cs typeface="Times"/>
              </a:rPr>
              <a:t>Lowenkron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 conducted a series of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experiments (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1984, 1988, 1989) where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participants 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were taught overt responses capable of mediating generalized delayed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matching (rotating an arrow, hand signs, use of a compass) 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It 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was demonstrated that generalized delayed matching was dependent on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these 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mediating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responses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err="1">
                <a:solidFill>
                  <a:srgbClr val="000000"/>
                </a:solidFill>
                <a:latin typeface="Times"/>
                <a:cs typeface="Times"/>
              </a:rPr>
              <a:t>Lowenkon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suggested a type of multiple control he termed “joint control” is responsible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Joint control occurs when two separate antecedents that evoke the same response form occur simultaneously (e.g., a self-echoic and a tact) and function as a discriminable event (a new S</a:t>
            </a:r>
            <a:r>
              <a:rPr lang="en-US" baseline="30000" dirty="0" smtClean="0">
                <a:solidFill>
                  <a:srgbClr val="000000"/>
                </a:solidFill>
                <a:latin typeface="Times"/>
                <a:cs typeface="Times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) (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Skinner, 1969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) </a:t>
            </a:r>
            <a:endParaRPr lang="en-US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dirty="0" smtClean="0">
              <a:solidFill>
                <a:srgbClr val="000000"/>
              </a:solidFill>
              <a:latin typeface="Times"/>
              <a:ea typeface="+mn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1332371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0"/>
            <a:ext cx="6696075" cy="10668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imes" charset="0"/>
                <a:cs typeface="Times" charset="0"/>
              </a:rPr>
              <a:t/>
            </a:r>
            <a:br>
              <a:rPr lang="en-US" sz="4800" dirty="0">
                <a:latin typeface="Times" charset="0"/>
                <a:cs typeface="Times" charset="0"/>
              </a:rPr>
            </a:br>
            <a:r>
              <a:rPr lang="en-US" sz="3600" dirty="0">
                <a:latin typeface="Times" charset="0"/>
                <a:cs typeface="Times" charset="0"/>
              </a:rPr>
              <a:t>Joint Control and Mediating Behaviors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For example, when looking for a gate at an airport one might first look at the departure board and find the appropriate gate number (e.g., B85)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The actual terminal and gate may be some distance away.  A self-echoic prompt allows the traveler to retain the 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terminal and gate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number over time and distractions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As the traveler passes by gates he overtly or covertly tacts the numbers (“there is B81”) and continues on until his self-echoic matches the response form produced by the tact of the numbers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When the </a:t>
            </a:r>
            <a:r>
              <a:rPr lang="en-US" b="1" dirty="0" smtClean="0">
                <a:solidFill>
                  <a:srgbClr val="000000"/>
                </a:solidFill>
                <a:latin typeface="Times"/>
                <a:cs typeface="Times"/>
              </a:rPr>
              <a:t>response product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of the self-echoic matches the </a:t>
            </a:r>
            <a:r>
              <a:rPr lang="en-US" b="1" dirty="0" smtClean="0">
                <a:solidFill>
                  <a:srgbClr val="000000"/>
                </a:solidFill>
                <a:latin typeface="Times"/>
                <a:cs typeface="Times"/>
              </a:rPr>
              <a:t>response product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of the tact, a new discriminable event occurs and it is this new S</a:t>
            </a:r>
            <a:r>
              <a:rPr lang="en-US" baseline="30000" dirty="0" smtClean="0">
                <a:solidFill>
                  <a:srgbClr val="000000"/>
                </a:solidFill>
                <a:latin typeface="Times"/>
                <a:cs typeface="Times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 that evokes selection behavior (going to that gate)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4"/>
          <p:cNvSpPr>
            <a:spLocks noGrp="1"/>
          </p:cNvSpPr>
          <p:nvPr>
            <p:ph type="title"/>
          </p:nvPr>
        </p:nvSpPr>
        <p:spPr>
          <a:xfrm>
            <a:off x="838200" y="0"/>
            <a:ext cx="7791450" cy="106680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" charset="0"/>
                <a:ea typeface="ＭＳ Ｐゴシック" charset="0"/>
                <a:cs typeface="Times" charset="0"/>
              </a:rPr>
              <a:t>Joint Control</a:t>
            </a:r>
            <a:endParaRPr lang="en-US" sz="3600" dirty="0">
              <a:latin typeface="Times" charset="0"/>
              <a:ea typeface="ＭＳ Ｐゴシック" charset="0"/>
              <a:cs typeface="Times" charset="0"/>
            </a:endParaRP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04800" y="4038600"/>
            <a:ext cx="1600200" cy="1905000"/>
            <a:chOff x="1752600" y="2742596"/>
            <a:chExt cx="1600200" cy="1905359"/>
          </a:xfrm>
        </p:grpSpPr>
        <p:sp>
          <p:nvSpPr>
            <p:cNvPr id="15" name="Cloud 14"/>
            <p:cNvSpPr/>
            <p:nvPr/>
          </p:nvSpPr>
          <p:spPr bwMode="auto">
            <a:xfrm>
              <a:off x="1752600" y="3123668"/>
              <a:ext cx="1600200" cy="1524287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800" name="TextBox 15"/>
            <p:cNvSpPr txBox="1">
              <a:spLocks noChangeArrowheads="1"/>
            </p:cNvSpPr>
            <p:nvPr/>
          </p:nvSpPr>
          <p:spPr bwMode="auto">
            <a:xfrm>
              <a:off x="1952828" y="2742596"/>
              <a:ext cx="1095172" cy="46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/>
                <a:t>Covert</a:t>
              </a:r>
            </a:p>
          </p:txBody>
        </p:sp>
        <p:sp>
          <p:nvSpPr>
            <p:cNvPr id="73801" name="TextBox 26"/>
            <p:cNvSpPr txBox="1">
              <a:spLocks noChangeArrowheads="1"/>
            </p:cNvSpPr>
            <p:nvPr/>
          </p:nvSpPr>
          <p:spPr bwMode="auto">
            <a:xfrm>
              <a:off x="1882355" y="3276096"/>
              <a:ext cx="1256774" cy="800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S</a:t>
              </a:r>
              <a:r>
                <a:rPr lang="en-US" sz="1400" b="1" baseline="30000" dirty="0" smtClean="0">
                  <a:solidFill>
                    <a:srgbClr val="000000"/>
                  </a:solidFill>
                </a:rPr>
                <a:t>D</a:t>
              </a:r>
              <a:r>
                <a:rPr lang="en-US" sz="1400" b="1" baseline="-25000" dirty="0" smtClean="0"/>
                <a:t>3</a:t>
              </a:r>
              <a:r>
                <a:rPr lang="en-US" sz="1400" b="1" dirty="0" smtClean="0"/>
                <a:t>/R</a:t>
              </a:r>
              <a:r>
                <a:rPr lang="en-US" sz="1400" b="1" baseline="-25000" dirty="0"/>
                <a:t>1</a:t>
              </a:r>
              <a:endParaRPr lang="en-US" sz="1400" b="1" baseline="-250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Tact</a:t>
              </a:r>
              <a:endParaRPr lang="en-US" sz="1600" dirty="0">
                <a:solidFill>
                  <a:srgbClr val="000000"/>
                </a:solidFill>
              </a:endParaRPr>
            </a:p>
            <a:p>
              <a:pPr algn="ctr"/>
              <a:r>
                <a:rPr lang="ja-JP" altLang="en-US" sz="1600" dirty="0"/>
                <a:t>“</a:t>
              </a:r>
              <a:r>
                <a:rPr lang="en-US" altLang="ja-JP" sz="1600" dirty="0"/>
                <a:t>Gate B85</a:t>
              </a:r>
              <a:r>
                <a:rPr lang="ja-JP" altLang="en-US" sz="1600" dirty="0"/>
                <a:t>”</a:t>
              </a:r>
              <a:endParaRPr lang="en-US" altLang="ja-JP" sz="1600" dirty="0"/>
            </a:p>
          </p:txBody>
        </p:sp>
      </p:grp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2743200" y="3200400"/>
            <a:ext cx="1600200" cy="2895600"/>
            <a:chOff x="4114799" y="4343402"/>
            <a:chExt cx="1600201" cy="1523998"/>
          </a:xfrm>
        </p:grpSpPr>
        <p:sp>
          <p:nvSpPr>
            <p:cNvPr id="73797" name="TextBox 46"/>
            <p:cNvSpPr txBox="1">
              <a:spLocks noChangeArrowheads="1"/>
            </p:cNvSpPr>
            <p:nvPr/>
          </p:nvSpPr>
          <p:spPr bwMode="auto">
            <a:xfrm>
              <a:off x="4191000" y="4572000"/>
              <a:ext cx="1383524" cy="80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/>
                <a:t>Joint</a:t>
              </a:r>
            </a:p>
            <a:p>
              <a:pPr algn="ctr"/>
              <a:r>
                <a:rPr lang="en-US" dirty="0"/>
                <a:t>Control</a:t>
              </a:r>
              <a:r>
                <a:rPr lang="en-US" sz="3200" b="1" dirty="0">
                  <a:solidFill>
                    <a:srgbClr val="000000"/>
                  </a:solidFill>
                </a:rPr>
                <a:t> </a:t>
              </a:r>
              <a:r>
                <a:rPr lang="en-US" sz="3200" b="1" dirty="0" smtClean="0">
                  <a:solidFill>
                    <a:srgbClr val="000000"/>
                  </a:solidFill>
                </a:rPr>
                <a:t>S</a:t>
              </a:r>
              <a:r>
                <a:rPr lang="en-US" sz="3200" b="1" baseline="30000" dirty="0" smtClean="0">
                  <a:solidFill>
                    <a:srgbClr val="000000"/>
                  </a:solidFill>
                </a:rPr>
                <a:t>D</a:t>
              </a:r>
              <a:r>
                <a:rPr lang="en-US" sz="3200" b="1" baseline="-25000" dirty="0">
                  <a:solidFill>
                    <a:srgbClr val="000000"/>
                  </a:solidFill>
                </a:rPr>
                <a:t>4</a:t>
              </a:r>
              <a:endParaRPr lang="en-US" dirty="0"/>
            </a:p>
          </p:txBody>
        </p:sp>
        <p:sp>
          <p:nvSpPr>
            <p:cNvPr id="48" name="Cloud 47"/>
            <p:cNvSpPr/>
            <p:nvPr/>
          </p:nvSpPr>
          <p:spPr bwMode="auto">
            <a:xfrm>
              <a:off x="4114799" y="4343402"/>
              <a:ext cx="1600201" cy="1523998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4114800" y="3124200"/>
            <a:ext cx="2362200" cy="2473325"/>
            <a:chOff x="4114800" y="3124200"/>
            <a:chExt cx="2362200" cy="2473245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>
              <a:off x="4114800" y="3124200"/>
              <a:ext cx="533400" cy="3047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790" name="Group 61"/>
            <p:cNvGrpSpPr>
              <a:grpSpLocks/>
            </p:cNvGrpSpPr>
            <p:nvPr/>
          </p:nvGrpSpPr>
          <p:grpSpPr bwMode="auto">
            <a:xfrm>
              <a:off x="4800600" y="3124200"/>
              <a:ext cx="1676400" cy="2473245"/>
              <a:chOff x="4800600" y="3124200"/>
              <a:chExt cx="1676400" cy="2473245"/>
            </a:xfrm>
          </p:grpSpPr>
          <p:sp>
            <p:nvSpPr>
              <p:cNvPr id="73791" name="Rectangle 45"/>
              <p:cNvSpPr>
                <a:spLocks noChangeArrowheads="1"/>
              </p:cNvSpPr>
              <p:nvPr/>
            </p:nvSpPr>
            <p:spPr bwMode="auto">
              <a:xfrm>
                <a:off x="4800600" y="3540045"/>
                <a:ext cx="1676400" cy="2057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3792" name="TextBox 40"/>
              <p:cNvSpPr txBox="1">
                <a:spLocks noChangeArrowheads="1"/>
              </p:cNvSpPr>
              <p:nvPr/>
            </p:nvSpPr>
            <p:spPr bwMode="auto">
              <a:xfrm>
                <a:off x="5105400" y="3124200"/>
                <a:ext cx="941283" cy="4617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Overt</a:t>
                </a:r>
                <a:endParaRPr lang="en-US"/>
              </a:p>
            </p:txBody>
          </p:sp>
        </p:grpSp>
      </p:grpSp>
      <p:grpSp>
        <p:nvGrpSpPr>
          <p:cNvPr id="7" name="Group 80"/>
          <p:cNvGrpSpPr>
            <a:grpSpLocks/>
          </p:cNvGrpSpPr>
          <p:nvPr/>
        </p:nvGrpSpPr>
        <p:grpSpPr bwMode="auto">
          <a:xfrm>
            <a:off x="6781800" y="3429000"/>
            <a:ext cx="2209800" cy="1905319"/>
            <a:chOff x="6324600" y="914400"/>
            <a:chExt cx="2209800" cy="19050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6324600" y="1979434"/>
              <a:ext cx="304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779" name="Group 54"/>
            <p:cNvGrpSpPr>
              <a:grpSpLocks/>
            </p:cNvGrpSpPr>
            <p:nvPr/>
          </p:nvGrpSpPr>
          <p:grpSpPr bwMode="auto">
            <a:xfrm>
              <a:off x="6629400" y="914400"/>
              <a:ext cx="1905000" cy="1905000"/>
              <a:chOff x="6553200" y="2260011"/>
              <a:chExt cx="2057400" cy="2388189"/>
            </a:xfrm>
          </p:grpSpPr>
          <p:grpSp>
            <p:nvGrpSpPr>
              <p:cNvPr id="73780" name="Group 53"/>
              <p:cNvGrpSpPr>
                <a:grpSpLocks/>
              </p:cNvGrpSpPr>
              <p:nvPr/>
            </p:nvGrpSpPr>
            <p:grpSpPr bwMode="auto">
              <a:xfrm>
                <a:off x="6553200" y="2514601"/>
                <a:ext cx="2057400" cy="2133599"/>
                <a:chOff x="6553200" y="2514601"/>
                <a:chExt cx="2057400" cy="2133599"/>
              </a:xfrm>
            </p:grpSpPr>
            <p:sp>
              <p:nvSpPr>
                <p:cNvPr id="73782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6934200" y="2514601"/>
                  <a:ext cx="1264920" cy="15045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endParaRPr lang="en-US" sz="2000" dirty="0"/>
                </a:p>
                <a:p>
                  <a:pPr algn="ctr"/>
                  <a:r>
                    <a:rPr lang="en-US" sz="1600" b="1" dirty="0" smtClean="0">
                      <a:solidFill>
                        <a:srgbClr val="000000"/>
                      </a:solidFill>
                    </a:rPr>
                    <a:t>R</a:t>
                  </a:r>
                  <a:r>
                    <a:rPr lang="en-US" sz="1600" b="1" baseline="-25000" dirty="0">
                      <a:solidFill>
                        <a:srgbClr val="000000"/>
                      </a:solidFill>
                    </a:rPr>
                    <a:t>4</a:t>
                  </a:r>
                  <a:endParaRPr lang="en-US" sz="1600" dirty="0"/>
                </a:p>
                <a:p>
                  <a:pPr algn="ctr"/>
                  <a:r>
                    <a:rPr lang="en-US" sz="1600" dirty="0" smtClean="0"/>
                    <a:t>(Selection)</a:t>
                  </a:r>
                  <a:endParaRPr lang="en-US" sz="1600" dirty="0"/>
                </a:p>
                <a:p>
                  <a:endParaRPr lang="en-US" sz="2000" dirty="0"/>
                </a:p>
              </p:txBody>
            </p:sp>
            <p:sp>
              <p:nvSpPr>
                <p:cNvPr id="73784" name="Rectangle 49"/>
                <p:cNvSpPr>
                  <a:spLocks noChangeArrowheads="1"/>
                </p:cNvSpPr>
                <p:nvPr/>
              </p:nvSpPr>
              <p:spPr bwMode="auto">
                <a:xfrm>
                  <a:off x="6553200" y="2819400"/>
                  <a:ext cx="2057400" cy="18288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  <p:sp>
            <p:nvSpPr>
              <p:cNvPr id="73781" name="TextBox 51"/>
              <p:cNvSpPr txBox="1">
                <a:spLocks noChangeArrowheads="1"/>
              </p:cNvSpPr>
              <p:nvPr/>
            </p:nvSpPr>
            <p:spPr bwMode="auto">
              <a:xfrm>
                <a:off x="7046976" y="2260011"/>
                <a:ext cx="1030224" cy="57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Overt</a:t>
                </a:r>
                <a:endParaRPr lang="en-US"/>
              </a:p>
            </p:txBody>
          </p:sp>
        </p:grpSp>
      </p:grp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2133600" y="1657350"/>
            <a:ext cx="1828800" cy="1543050"/>
            <a:chOff x="2133600" y="1657596"/>
            <a:chExt cx="1828800" cy="1542804"/>
          </a:xfrm>
        </p:grpSpPr>
        <p:grpSp>
          <p:nvGrpSpPr>
            <p:cNvPr id="73770" name="Group 49"/>
            <p:cNvGrpSpPr>
              <a:grpSpLocks/>
            </p:cNvGrpSpPr>
            <p:nvPr/>
          </p:nvGrpSpPr>
          <p:grpSpPr bwMode="auto">
            <a:xfrm>
              <a:off x="2590800" y="1657596"/>
              <a:ext cx="1371600" cy="1542804"/>
              <a:chOff x="7315200" y="2971801"/>
              <a:chExt cx="1447800" cy="2020016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7467600" y="2971801"/>
                <a:ext cx="1143000" cy="604465"/>
              </a:xfrm>
              <a:prstGeom prst="rect">
                <a:avLst/>
              </a:prstGeom>
              <a:noFill/>
              <a:effectLst>
                <a:softEdge rad="596900"/>
              </a:effec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ea typeface="ＭＳ Ｐゴシック" charset="-128"/>
                    <a:cs typeface="ＭＳ Ｐゴシック" charset="-128"/>
                  </a:rPr>
                  <a:t>Overt</a:t>
                </a:r>
              </a:p>
            </p:txBody>
          </p:sp>
          <p:grpSp>
            <p:nvGrpSpPr>
              <p:cNvPr id="73775" name="Group 48"/>
              <p:cNvGrpSpPr>
                <a:grpSpLocks/>
              </p:cNvGrpSpPr>
              <p:nvPr/>
            </p:nvGrpSpPr>
            <p:grpSpPr bwMode="auto">
              <a:xfrm>
                <a:off x="7315200" y="3581400"/>
                <a:ext cx="1447800" cy="1410417"/>
                <a:chOff x="7315200" y="3581400"/>
                <a:chExt cx="1447800" cy="1410417"/>
              </a:xfrm>
            </p:grpSpPr>
            <p:sp>
              <p:nvSpPr>
                <p:cNvPr id="73776" name="Rectangle 13"/>
                <p:cNvSpPr>
                  <a:spLocks noChangeArrowheads="1"/>
                </p:cNvSpPr>
                <p:nvPr/>
              </p:nvSpPr>
              <p:spPr bwMode="auto">
                <a:xfrm>
                  <a:off x="7315200" y="3581400"/>
                  <a:ext cx="1447800" cy="12192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73777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7338011" y="3581400"/>
                  <a:ext cx="1424989" cy="14104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1" dirty="0" smtClean="0">
                      <a:solidFill>
                        <a:srgbClr val="000000"/>
                      </a:solidFill>
                    </a:rPr>
                    <a:t>S</a:t>
                  </a:r>
                  <a:r>
                    <a:rPr lang="en-US" sz="1600" b="1" baseline="30000" dirty="0" smtClean="0">
                      <a:solidFill>
                        <a:srgbClr val="000000"/>
                      </a:solidFill>
                    </a:rPr>
                    <a:t>D</a:t>
                  </a:r>
                  <a:r>
                    <a:rPr lang="en-US" sz="1600" b="1" baseline="-25000" dirty="0" smtClean="0"/>
                    <a:t>2</a:t>
                  </a:r>
                  <a:r>
                    <a:rPr lang="en-US" sz="1600" b="1" dirty="0" smtClean="0"/>
                    <a:t>/R</a:t>
                  </a:r>
                  <a:r>
                    <a:rPr lang="en-US" sz="1600" b="1" baseline="-25000" dirty="0" smtClean="0"/>
                    <a:t>2</a:t>
                  </a:r>
                  <a:endParaRPr lang="en-US" sz="1600" b="1" baseline="-25000" dirty="0">
                    <a:solidFill>
                      <a:srgbClr val="000000"/>
                    </a:solidFill>
                  </a:endParaRPr>
                </a:p>
                <a:p>
                  <a:pPr algn="ctr"/>
                  <a:endParaRPr lang="en-US" sz="1600" dirty="0"/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</a:rPr>
                    <a:t>(Scanning) </a:t>
                  </a:r>
                </a:p>
                <a:p>
                  <a:pPr algn="ctr"/>
                  <a:endParaRPr lang="en-US" sz="1600" dirty="0"/>
                </a:p>
              </p:txBody>
            </p:sp>
          </p:grpSp>
        </p:grpSp>
        <p:cxnSp>
          <p:nvCxnSpPr>
            <p:cNvPr id="69" name="Straight Arrow Connector 68"/>
            <p:cNvCxnSpPr/>
            <p:nvPr/>
          </p:nvCxnSpPr>
          <p:spPr bwMode="auto">
            <a:xfrm>
              <a:off x="2133600" y="2590897"/>
              <a:ext cx="381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152400" y="1590675"/>
            <a:ext cx="1905000" cy="1865313"/>
            <a:chOff x="4953000" y="2209800"/>
            <a:chExt cx="2133600" cy="2362404"/>
          </a:xfrm>
        </p:grpSpPr>
        <p:sp>
          <p:nvSpPr>
            <p:cNvPr id="77" name="Cloud 76"/>
            <p:cNvSpPr/>
            <p:nvPr/>
          </p:nvSpPr>
          <p:spPr bwMode="auto">
            <a:xfrm>
              <a:off x="4953000" y="2742598"/>
              <a:ext cx="2133600" cy="1829606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768" name="TextBox 21"/>
            <p:cNvSpPr txBox="1">
              <a:spLocks noChangeArrowheads="1"/>
            </p:cNvSpPr>
            <p:nvPr/>
          </p:nvSpPr>
          <p:spPr bwMode="auto">
            <a:xfrm>
              <a:off x="5410200" y="2209800"/>
              <a:ext cx="1280018" cy="584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/>
                <a:t>Covert</a:t>
              </a:r>
            </a:p>
          </p:txBody>
        </p:sp>
        <p:sp>
          <p:nvSpPr>
            <p:cNvPr id="73769" name="TextBox 27"/>
            <p:cNvSpPr txBox="1">
              <a:spLocks noChangeArrowheads="1"/>
            </p:cNvSpPr>
            <p:nvPr/>
          </p:nvSpPr>
          <p:spPr bwMode="auto">
            <a:xfrm>
              <a:off x="5129334" y="2971800"/>
              <a:ext cx="1826942" cy="1429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S</a:t>
              </a:r>
              <a:r>
                <a:rPr lang="en-US" sz="1400" b="1" baseline="30000" dirty="0" smtClean="0">
                  <a:solidFill>
                    <a:srgbClr val="000000"/>
                  </a:solidFill>
                </a:rPr>
                <a:t>D</a:t>
              </a:r>
              <a:r>
                <a:rPr lang="en-US" sz="1400" b="1" baseline="-25000" dirty="0" smtClean="0"/>
                <a:t>1</a:t>
              </a:r>
              <a:r>
                <a:rPr lang="en-US" sz="1400" b="1" dirty="0" smtClean="0"/>
                <a:t>/R</a:t>
              </a:r>
              <a:r>
                <a:rPr lang="en-US" sz="1400" b="1" baseline="-25000" dirty="0"/>
                <a:t>1</a:t>
              </a:r>
              <a:endParaRPr lang="en-US" sz="1400" b="1" baseline="-250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Self-Echoic</a:t>
              </a:r>
              <a:endParaRPr lang="en-US" sz="1400" dirty="0">
                <a:solidFill>
                  <a:srgbClr val="000000"/>
                </a:solidFill>
              </a:endParaRPr>
            </a:p>
            <a:p>
              <a:pPr algn="ctr"/>
              <a:endParaRPr lang="en-US" sz="1400" baseline="-25000" dirty="0">
                <a:solidFill>
                  <a:srgbClr val="000000"/>
                </a:solidFill>
              </a:endParaRPr>
            </a:p>
            <a:p>
              <a:pPr algn="ctr"/>
              <a:r>
                <a:rPr lang="ja-JP" altLang="en-US" sz="1600" dirty="0"/>
                <a:t>“</a:t>
              </a:r>
              <a:r>
                <a:rPr lang="en-US" altLang="ja-JP" sz="1600" dirty="0"/>
                <a:t>Gate B85</a:t>
              </a:r>
              <a:r>
                <a:rPr lang="ja-JP" altLang="en-US" sz="1600" dirty="0"/>
                <a:t>”</a:t>
              </a:r>
              <a:endParaRPr lang="en-US" altLang="ja-JP" sz="1600" dirty="0"/>
            </a:p>
            <a:p>
              <a:pPr algn="ctr"/>
              <a:endParaRPr lang="en-US" sz="1400" dirty="0"/>
            </a:p>
          </p:txBody>
        </p:sp>
      </p:grpSp>
      <p:grpSp>
        <p:nvGrpSpPr>
          <p:cNvPr id="19" name="Group 104"/>
          <p:cNvGrpSpPr>
            <a:grpSpLocks/>
          </p:cNvGrpSpPr>
          <p:nvPr/>
        </p:nvGrpSpPr>
        <p:grpSpPr bwMode="auto">
          <a:xfrm>
            <a:off x="4800599" y="1371600"/>
            <a:ext cx="2971802" cy="1905000"/>
            <a:chOff x="4799764" y="1828800"/>
            <a:chExt cx="2973198" cy="1447800"/>
          </a:xfrm>
        </p:grpSpPr>
        <p:grpSp>
          <p:nvGrpSpPr>
            <p:cNvPr id="73755" name="Group 89"/>
            <p:cNvGrpSpPr>
              <a:grpSpLocks/>
            </p:cNvGrpSpPr>
            <p:nvPr/>
          </p:nvGrpSpPr>
          <p:grpSpPr bwMode="auto">
            <a:xfrm>
              <a:off x="4799764" y="1828800"/>
              <a:ext cx="2973198" cy="1447800"/>
              <a:chOff x="3618624" y="2400300"/>
              <a:chExt cx="3108345" cy="2171700"/>
            </a:xfrm>
          </p:grpSpPr>
          <p:grpSp>
            <p:nvGrpSpPr>
              <p:cNvPr id="73757" name="Group 87"/>
              <p:cNvGrpSpPr>
                <a:grpSpLocks/>
              </p:cNvGrpSpPr>
              <p:nvPr/>
            </p:nvGrpSpPr>
            <p:grpSpPr bwMode="auto">
              <a:xfrm>
                <a:off x="4814453" y="2743199"/>
                <a:ext cx="1281548" cy="1828801"/>
                <a:chOff x="4814453" y="2743199"/>
                <a:chExt cx="1281548" cy="1828801"/>
              </a:xfrm>
            </p:grpSpPr>
            <p:sp>
              <p:nvSpPr>
                <p:cNvPr id="73759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4814453" y="2743199"/>
                  <a:ext cx="990600" cy="15234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200" dirty="0"/>
                    <a:t>Automatic S</a:t>
                  </a:r>
                  <a:r>
                    <a:rPr lang="en-US" sz="1200" baseline="30000" dirty="0"/>
                    <a:t>R</a:t>
                  </a:r>
                  <a:r>
                    <a:rPr lang="en-US" sz="1200" dirty="0"/>
                    <a:t>+</a:t>
                  </a:r>
                </a:p>
                <a:p>
                  <a:pPr algn="ctr"/>
                  <a:r>
                    <a:rPr lang="ja-JP" altLang="en-US" sz="1200" dirty="0" smtClean="0"/>
                    <a:t>“</a:t>
                  </a:r>
                  <a:r>
                    <a:rPr lang="en-US" altLang="ja-JP" sz="1200" dirty="0" smtClean="0"/>
                    <a:t>There it is!</a:t>
                  </a:r>
                  <a:r>
                    <a:rPr lang="ja-JP" altLang="en-US" sz="1200" dirty="0"/>
                    <a:t>”</a:t>
                  </a:r>
                  <a:endParaRPr lang="en-US" altLang="ja-JP" sz="1200" dirty="0"/>
                </a:p>
                <a:p>
                  <a:pPr algn="ctr"/>
                  <a:endParaRPr lang="en-US" sz="1200" dirty="0"/>
                </a:p>
              </p:txBody>
            </p:sp>
            <p:cxnSp>
              <p:nvCxnSpPr>
                <p:cNvPr id="98" name="Straight Arrow Connector 97"/>
                <p:cNvCxnSpPr/>
                <p:nvPr/>
              </p:nvCxnSpPr>
              <p:spPr>
                <a:xfrm rot="16200000" flipH="1">
                  <a:off x="5486691" y="3962690"/>
                  <a:ext cx="762000" cy="456620"/>
                </a:xfrm>
                <a:prstGeom prst="straightConnector1">
                  <a:avLst/>
                </a:prstGeom>
                <a:ln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758" name="TextBox 88"/>
              <p:cNvSpPr txBox="1">
                <a:spLocks noChangeArrowheads="1"/>
              </p:cNvSpPr>
              <p:nvPr/>
            </p:nvSpPr>
            <p:spPr bwMode="auto">
              <a:xfrm>
                <a:off x="3618624" y="2400300"/>
                <a:ext cx="3108345" cy="3508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400" dirty="0" smtClean="0"/>
                  <a:t>              Covert Consequence</a:t>
                </a:r>
                <a:endParaRPr lang="en-US" sz="1400" dirty="0"/>
              </a:p>
            </p:txBody>
          </p:sp>
        </p:grpSp>
        <p:sp>
          <p:nvSpPr>
            <p:cNvPr id="103" name="Cloud 102"/>
            <p:cNvSpPr/>
            <p:nvPr/>
          </p:nvSpPr>
          <p:spPr bwMode="auto">
            <a:xfrm>
              <a:off x="5790830" y="2057400"/>
              <a:ext cx="1143537" cy="685800"/>
            </a:xfrm>
            <a:prstGeom prst="cloud">
              <a:avLst/>
            </a:prstGeom>
            <a:noFill/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800600" y="47244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4800600" y="391692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4800600" y="3886200"/>
            <a:ext cx="1846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 smtClean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5334000" y="51816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334000" y="47244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4759635" y="51816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SΔ </a:t>
            </a:r>
            <a:endParaRPr lang="en-US" dirty="0"/>
          </a:p>
        </p:txBody>
      </p:sp>
      <p:grpSp>
        <p:nvGrpSpPr>
          <p:cNvPr id="22" name="Group 105"/>
          <p:cNvGrpSpPr>
            <a:grpSpLocks/>
          </p:cNvGrpSpPr>
          <p:nvPr/>
        </p:nvGrpSpPr>
        <p:grpSpPr bwMode="auto">
          <a:xfrm>
            <a:off x="5184881" y="2638864"/>
            <a:ext cx="1139538" cy="2858785"/>
            <a:chOff x="5257800" y="2630964"/>
            <a:chExt cx="1139183" cy="2858413"/>
          </a:xfrm>
        </p:grpSpPr>
        <p:sp>
          <p:nvSpPr>
            <p:cNvPr id="73750" name="TextBox 74"/>
            <p:cNvSpPr txBox="1">
              <a:spLocks noChangeArrowheads="1"/>
            </p:cNvSpPr>
            <p:nvPr/>
          </p:nvSpPr>
          <p:spPr bwMode="auto">
            <a:xfrm>
              <a:off x="5968659" y="4343400"/>
              <a:ext cx="184608" cy="307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 smtClean="0">
                  <a:solidFill>
                    <a:srgbClr val="000000"/>
                  </a:solidFill>
                </a:rPr>
                <a:t> </a:t>
              </a:r>
              <a:endParaRPr lang="en-US" dirty="0"/>
            </a:p>
          </p:txBody>
        </p:sp>
        <p:sp>
          <p:nvSpPr>
            <p:cNvPr id="73751" name="TextBox 79"/>
            <p:cNvSpPr txBox="1">
              <a:spLocks noChangeArrowheads="1"/>
            </p:cNvSpPr>
            <p:nvPr/>
          </p:nvSpPr>
          <p:spPr bwMode="auto">
            <a:xfrm>
              <a:off x="5257800" y="2630964"/>
              <a:ext cx="184608" cy="307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 smtClean="0">
                  <a:solidFill>
                    <a:srgbClr val="000000"/>
                  </a:solidFill>
                </a:rPr>
                <a:t> </a:t>
              </a:r>
              <a:endParaRPr lang="en-US" dirty="0"/>
            </a:p>
          </p:txBody>
        </p:sp>
        <p:sp>
          <p:nvSpPr>
            <p:cNvPr id="73752" name="TextBox 75"/>
            <p:cNvSpPr txBox="1">
              <a:spLocks noChangeArrowheads="1"/>
            </p:cNvSpPr>
            <p:nvPr/>
          </p:nvSpPr>
          <p:spPr bwMode="auto">
            <a:xfrm>
              <a:off x="5955009" y="3886200"/>
              <a:ext cx="4283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solidFill>
                    <a:srgbClr val="000000"/>
                  </a:solidFill>
                </a:rPr>
                <a:t>SΔ </a:t>
              </a:r>
              <a:endParaRPr lang="en-US" dirty="0"/>
            </a:p>
          </p:txBody>
        </p:sp>
        <p:sp>
          <p:nvSpPr>
            <p:cNvPr id="73753" name="TextBox 83"/>
            <p:cNvSpPr txBox="1">
              <a:spLocks noChangeArrowheads="1"/>
            </p:cNvSpPr>
            <p:nvPr/>
          </p:nvSpPr>
          <p:spPr bwMode="auto">
            <a:xfrm>
              <a:off x="5968659" y="5181600"/>
              <a:ext cx="4283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solidFill>
                    <a:srgbClr val="000000"/>
                  </a:solidFill>
                </a:rPr>
                <a:t>SΔ </a:t>
              </a:r>
              <a:endParaRPr lang="en-US" dirty="0"/>
            </a:p>
          </p:txBody>
        </p:sp>
        <p:sp>
          <p:nvSpPr>
            <p:cNvPr id="73754" name="TextBox 85"/>
            <p:cNvSpPr txBox="1">
              <a:spLocks noChangeArrowheads="1"/>
            </p:cNvSpPr>
            <p:nvPr/>
          </p:nvSpPr>
          <p:spPr bwMode="auto">
            <a:xfrm>
              <a:off x="5968661" y="4724400"/>
              <a:ext cx="4283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solidFill>
                    <a:srgbClr val="000000"/>
                  </a:solidFill>
                </a:rPr>
                <a:t>SΔ </a:t>
              </a:r>
              <a:endParaRPr lang="en-US" dirty="0"/>
            </a:p>
          </p:txBody>
        </p:sp>
      </p:grpSp>
      <p:cxnSp>
        <p:nvCxnSpPr>
          <p:cNvPr id="93" name="Straight Arrow Connector 92"/>
          <p:cNvCxnSpPr/>
          <p:nvPr/>
        </p:nvCxnSpPr>
        <p:spPr bwMode="auto">
          <a:xfrm flipV="1">
            <a:off x="1981200" y="4724400"/>
            <a:ext cx="762000" cy="1524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 bwMode="auto">
          <a:xfrm>
            <a:off x="1828800" y="32766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 bwMode="auto">
          <a:xfrm>
            <a:off x="4441825" y="4482135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4953000" y="3505200"/>
            <a:ext cx="14255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>
                <a:solidFill>
                  <a:srgbClr val="000000"/>
                </a:solidFill>
              </a:rPr>
              <a:t>Establishes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</a:rPr>
              <a:t>S</a:t>
            </a:r>
            <a:r>
              <a:rPr lang="en-US" sz="1400" b="1" baseline="30000" dirty="0" smtClean="0">
                <a:solidFill>
                  <a:srgbClr val="000000"/>
                </a:solidFill>
              </a:rPr>
              <a:t>D</a:t>
            </a:r>
            <a:r>
              <a:rPr lang="en-US" sz="1400" b="1" baseline="-250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3778" y="4076960"/>
            <a:ext cx="76417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Gate B85</a:t>
            </a:r>
            <a:endParaRPr lang="en-US" altLang="ja-JP" sz="16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7743" y="4800600"/>
            <a:ext cx="171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Go to that gate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1252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81" grpId="0"/>
      <p:bldP spid="82" grpId="0"/>
      <p:bldP spid="83" grpId="0"/>
      <p:bldP spid="66" grpId="0"/>
      <p:bldP spid="85" grpId="0"/>
      <p:bldP spid="104" grpId="0"/>
      <p:bldP spid="6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619999" cy="10668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imes" charset="0"/>
                <a:cs typeface="Times" charset="0"/>
              </a:rPr>
              <a:t/>
            </a:r>
            <a:br>
              <a:rPr lang="en-US" sz="4800" dirty="0">
                <a:latin typeface="Times" charset="0"/>
                <a:cs typeface="Times" charset="0"/>
              </a:rPr>
            </a:br>
            <a:r>
              <a:rPr lang="en-US" sz="3600" dirty="0" smtClean="0">
                <a:latin typeface="Times" charset="0"/>
                <a:cs typeface="Times" charset="0"/>
              </a:rPr>
              <a:t>Selection-Based Verbal Behavior and Topography-Based </a:t>
            </a:r>
            <a:r>
              <a:rPr lang="en-US" sz="3600" dirty="0">
                <a:latin typeface="Times" charset="0"/>
                <a:cs typeface="Times" charset="0"/>
              </a:rPr>
              <a:t>V</a:t>
            </a:r>
            <a:r>
              <a:rPr lang="en-US" sz="3600" dirty="0" smtClean="0">
                <a:latin typeface="Times" charset="0"/>
                <a:cs typeface="Times" charset="0"/>
              </a:rPr>
              <a:t>erbal </a:t>
            </a:r>
            <a:r>
              <a:rPr lang="en-US" sz="3600" dirty="0">
                <a:latin typeface="Times" charset="0"/>
                <a:cs typeface="Times" charset="0"/>
              </a:rPr>
              <a:t>B</a:t>
            </a:r>
            <a:r>
              <a:rPr lang="en-US" sz="3600" dirty="0" smtClean="0">
                <a:latin typeface="Times" charset="0"/>
                <a:cs typeface="Times" charset="0"/>
              </a:rPr>
              <a:t>ehavior</a:t>
            </a:r>
            <a:endParaRPr lang="en-US" sz="3600" dirty="0">
              <a:latin typeface="Times" charset="0"/>
              <a:cs typeface="Times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Michael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(1985)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introduced the distinction between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topography based verbal behavior (TBVB) and stimulus-selection based verbal behavior (SSBVB)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In TBVB each verbal operant involves a unique response topography (e.g., words, signs, spelling)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In SSBVB  the response topography is the same (e.g., pointing), but what differs is the stimulus selected (e.g.,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PECS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, icon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selection, MTS)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Sundberg 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and Sundberg (1990) examined distinction between TBVB and SSBVB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with 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4 low-verbal developmentally disabled adult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participants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Various 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MTS relations were established between nonsense auditory and visual stimuli with hand signs and with selection behavior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rgbClr val="000000"/>
              </a:solidFill>
              <a:latin typeface="Times"/>
              <a:cs typeface="Times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rgbClr val="000000"/>
              </a:solidFill>
              <a:latin typeface="Times"/>
              <a:cs typeface="Times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rgbClr val="000000"/>
              </a:solidFill>
              <a:latin typeface="Times" charset="0"/>
              <a:ea typeface="+mn-ea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1"/>
            <a:ext cx="83058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Times" charset="0"/>
                <a:ea typeface="+mj-ea"/>
                <a:cs typeface="+mj-cs"/>
              </a:rPr>
              <a:t/>
            </a:r>
            <a:br>
              <a:rPr lang="en-US" sz="4800" dirty="0">
                <a:latin typeface="Times" charset="0"/>
                <a:ea typeface="+mj-ea"/>
                <a:cs typeface="+mj-cs"/>
              </a:rPr>
            </a:br>
            <a:r>
              <a:rPr lang="en-US" sz="4000" dirty="0">
                <a:latin typeface="Times" charset="0"/>
                <a:ea typeface="+mj-ea"/>
                <a:cs typeface="+mj-cs"/>
              </a:rPr>
              <a:t>Equivalence and Emerging Relations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Sidman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(1971)</a:t>
            </a: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However, after 40 years of the accumulation of data consensus on the relevant sources of control responsible for the emergence of new behavioral relations remains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elusive </a:t>
            </a: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Times"/>
                <a:cs typeface="Times"/>
              </a:rPr>
              <a:t>Dougher</a:t>
            </a:r>
            <a:r>
              <a:rPr lang="en-US" dirty="0" smtClean="0">
                <a:solidFill>
                  <a:schemeClr val="tx1"/>
                </a:solidFill>
                <a:latin typeface="Times"/>
                <a:cs typeface="Times"/>
              </a:rPr>
              <a:t> et al. (2014) open their Editorial introducing the recent special issue of </a:t>
            </a:r>
            <a:r>
              <a:rPr lang="en-US" i="1" dirty="0" smtClean="0">
                <a:solidFill>
                  <a:schemeClr val="tx1"/>
                </a:solidFill>
                <a:latin typeface="Times"/>
                <a:cs typeface="Times"/>
              </a:rPr>
              <a:t>The Journal of the Experimental Analysis of Behavior</a:t>
            </a:r>
            <a:r>
              <a:rPr lang="en-US" dirty="0" smtClean="0">
                <a:solidFill>
                  <a:schemeClr val="tx1"/>
                </a:solidFill>
                <a:latin typeface="Times"/>
                <a:cs typeface="Times"/>
              </a:rPr>
              <a:t> (JEAB) dedicated to stimulus-stimulus relations with, “One of the great challenges for a behavioral science is to provide an account of emergent stimulus-stimulus relations not explained by primary stimulus generalization”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0999" cy="11430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imes" charset="0"/>
                <a:cs typeface="Times" charset="0"/>
              </a:rPr>
              <a:t/>
            </a:r>
            <a:br>
              <a:rPr lang="en-US" sz="3600" dirty="0">
                <a:latin typeface="Times" charset="0"/>
                <a:cs typeface="Times" charset="0"/>
              </a:rPr>
            </a:br>
            <a:r>
              <a:rPr lang="en-US" sz="3600" dirty="0">
                <a:latin typeface="Times" charset="0"/>
                <a:cs typeface="Times" charset="0"/>
              </a:rPr>
              <a:t/>
            </a:r>
            <a:br>
              <a:rPr lang="en-US" sz="3600" dirty="0">
                <a:latin typeface="Times" charset="0"/>
                <a:cs typeface="Times" charset="0"/>
              </a:rPr>
            </a:br>
            <a:r>
              <a:rPr lang="en-US" sz="3600" dirty="0">
                <a:latin typeface="Times" charset="0"/>
                <a:cs typeface="Times" charset="0"/>
              </a:rPr>
              <a:t>Selection-Based Verbal Behavior and Topography-Based Verbal Behavior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The results showed that only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the participants who were trained with the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TBVB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system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demonstrated transitivity</a:t>
            </a:r>
          </a:p>
          <a:p>
            <a:pPr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When TBVB conditions were changed to SSBVB conditions, transitivity did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not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occur  </a:t>
            </a: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When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SSBVB conditions were changed to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TBVB conditions, transitivity occurred</a:t>
            </a:r>
          </a:p>
          <a:p>
            <a:pPr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Reflecting on these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data,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and his own,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Lowenkron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(1991) suggested  the possibility that the stimulus selection-based response (as in MTS) “depended on mediation by a topography-based behavior” (p. 126)</a:t>
            </a:r>
          </a:p>
          <a:p>
            <a:pPr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152400"/>
            <a:ext cx="6696075" cy="6096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imes" charset="0"/>
              </a:rPr>
              <a:t/>
            </a:r>
            <a:br>
              <a:rPr lang="en-US" sz="4800" dirty="0">
                <a:latin typeface="Times" charset="0"/>
              </a:rPr>
            </a:br>
            <a:r>
              <a:rPr lang="en-US" sz="4000" dirty="0">
                <a:latin typeface="Times" charset="0"/>
              </a:rPr>
              <a:t>Disrupting </a:t>
            </a:r>
            <a:r>
              <a:rPr lang="en-US" sz="4000" dirty="0" smtClean="0">
                <a:latin typeface="Times" charset="0"/>
              </a:rPr>
              <a:t>Mediation</a:t>
            </a:r>
            <a:endParaRPr lang="en-US" sz="4000" dirty="0">
              <a:latin typeface="Times" charset="0"/>
            </a:endParaRP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In Parsons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, et al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(1981) during the </a:t>
            </a:r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precurrent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behavior prohibition condition, “subjects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showed marked decrements in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matching” (p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. 263) </a:t>
            </a:r>
            <a:endParaRPr lang="en-US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Lowenkron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(2006) showed that performance decreased when either the self-echoic or tact components of joint control were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disrupted</a:t>
            </a: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Times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Gutierrez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(2006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disrupted self-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echoics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by requiring the participants sing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Happy Birthday” between the sample and comparison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stimuli and performance decreased</a:t>
            </a: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Times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DeGraaf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&amp;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Schlinger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(2013) also showed the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negative effects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of disrupting the self-echoic (reciting the alphabet, counting)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Times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In addition, they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demonstrated that a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joint control procedure was more efficient than a standard prompt and fade procedure in establishing conditional discriminations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399" cy="990600"/>
          </a:xfrm>
        </p:spPr>
        <p:txBody>
          <a:bodyPr/>
          <a:lstStyle/>
          <a:p>
            <a:pPr lvl="1" eaLnBrk="1" hangingPunct="1"/>
            <a:r>
              <a:rPr lang="en-US" sz="4800" dirty="0">
                <a:latin typeface="Times" charset="0"/>
              </a:rPr>
              <a:t/>
            </a:r>
            <a:br>
              <a:rPr lang="en-US" sz="4800" dirty="0">
                <a:latin typeface="Times" charset="0"/>
              </a:rPr>
            </a:br>
            <a:r>
              <a:rPr lang="en-US" sz="3600" dirty="0">
                <a:latin typeface="Times" charset="0"/>
              </a:rPr>
              <a:t>Current </a:t>
            </a:r>
            <a:r>
              <a:rPr lang="en-US" sz="3600" dirty="0" smtClean="0">
                <a:latin typeface="Times" charset="0"/>
              </a:rPr>
              <a:t>Study</a:t>
            </a:r>
            <a:br>
              <a:rPr lang="en-US" sz="3600" dirty="0" smtClean="0">
                <a:latin typeface="Times" charset="0"/>
              </a:rPr>
            </a:br>
            <a:endParaRPr lang="en-US" sz="2000" dirty="0">
              <a:latin typeface="Times" charset="0"/>
            </a:endParaRP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This study sought to identify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the role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of covert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TB verbal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mediation in the acquisition of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delayed arbitrary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MTS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with high verbal vs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. low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verbal participants</a:t>
            </a: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procedure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that was designed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to disrupt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covert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tacts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and thus prevent the set-up of joint control was examined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The same procedure was used with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igh and low-verbal participants</a:t>
            </a: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A standard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arbitrary matching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-to-sample procedure was designed to establish various relations between </a:t>
            </a:r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" charset="0"/>
                <a:cs typeface="Times" charset="0"/>
              </a:rPr>
              <a:t>Nonsense words (e.g., </a:t>
            </a:r>
            <a:r>
              <a:rPr lang="en-US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“</a:t>
            </a:r>
            <a:r>
              <a:rPr lang="en-US" altLang="ja-JP" sz="2400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bibi</a:t>
            </a:r>
            <a:r>
              <a:rPr lang="en-US" altLang="ja-JP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,” “</a:t>
            </a:r>
            <a:r>
              <a:rPr lang="en-US" altLang="ja-JP" sz="2400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nadia</a:t>
            </a:r>
            <a:r>
              <a:rPr lang="en-US" altLang="ja-JP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,” “</a:t>
            </a:r>
            <a:r>
              <a:rPr lang="en-US" altLang="ja-JP" sz="2400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kayba</a:t>
            </a:r>
            <a:r>
              <a:rPr lang="en-US" altLang="ja-JP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,” “</a:t>
            </a:r>
            <a:r>
              <a:rPr lang="en-US" altLang="ja-JP" sz="2400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taida</a:t>
            </a:r>
            <a:r>
              <a:rPr lang="en-US" altLang="ja-JP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”)</a:t>
            </a:r>
            <a:endParaRPr lang="en-US" altLang="ja-JP" sz="2400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" charset="0"/>
                <a:cs typeface="Times" charset="0"/>
              </a:rPr>
              <a:t>Visual symbols (e.g., boxes, </a:t>
            </a:r>
            <a:r>
              <a:rPr lang="en-US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shapes</a:t>
            </a:r>
            <a:r>
              <a:rPr lang="en-US" sz="2400" smtClean="0">
                <a:solidFill>
                  <a:srgbClr val="000000"/>
                </a:solidFill>
                <a:latin typeface="Times" charset="0"/>
                <a:cs typeface="Times" charset="0"/>
              </a:rPr>
              <a:t>, lines)</a:t>
            </a:r>
            <a:endParaRPr lang="en-US" sz="2400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" charset="0"/>
                <a:cs typeface="Times" charset="0"/>
              </a:rPr>
              <a:t>Odd objects (e.g., LEGO configurations</a:t>
            </a:r>
            <a:r>
              <a:rPr lang="en-US" sz="24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Hand signs (e.g., a fist</a:t>
            </a:r>
            <a:r>
              <a:rPr lang="en-US" sz="2400" dirty="0" smtClean="0">
                <a:solidFill>
                  <a:srgbClr val="000000"/>
                </a:solidFill>
                <a:latin typeface="Times" charset="0"/>
                <a:cs typeface="ＭＳ Ｐゴシック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0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4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91450" cy="1219200"/>
          </a:xfrm>
        </p:spPr>
        <p:txBody>
          <a:bodyPr/>
          <a:lstStyle/>
          <a:p>
            <a:pPr eaLnBrk="1" hangingPunct="1"/>
            <a:r>
              <a:rPr lang="en-US" sz="3200">
                <a:latin typeface="Times" charset="0"/>
                <a:cs typeface="Times" charset="0"/>
              </a:rPr>
              <a:t>Standard Auditory-Visual Matching to Sample Preparation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38400" y="35052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181600" y="35052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2971800" y="2514600"/>
            <a:ext cx="2057400" cy="3067050"/>
            <a:chOff x="3352800" y="2514600"/>
            <a:chExt cx="2057400" cy="3068234"/>
          </a:xfrm>
        </p:grpSpPr>
        <p:grpSp>
          <p:nvGrpSpPr>
            <p:cNvPr id="69655" name="Group 24"/>
            <p:cNvGrpSpPr>
              <a:grpSpLocks/>
            </p:cNvGrpSpPr>
            <p:nvPr/>
          </p:nvGrpSpPr>
          <p:grpSpPr bwMode="auto">
            <a:xfrm>
              <a:off x="4038600" y="3488670"/>
              <a:ext cx="533400" cy="511175"/>
              <a:chOff x="6997698" y="2967167"/>
              <a:chExt cx="414868" cy="433982"/>
            </a:xfrm>
          </p:grpSpPr>
          <p:sp>
            <p:nvSpPr>
              <p:cNvPr id="25" name="Rectangle 24"/>
              <p:cNvSpPr/>
              <p:nvPr/>
            </p:nvSpPr>
            <p:spPr>
              <a:xfrm flipH="1">
                <a:off x="6997698" y="2966695"/>
                <a:ext cx="208669" cy="2170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 flipH="1">
                <a:off x="6997698" y="3183769"/>
                <a:ext cx="208669" cy="21707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 flipH="1">
                <a:off x="7206367" y="2966695"/>
                <a:ext cx="206199" cy="2170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H="1">
                <a:off x="7206367" y="3183769"/>
                <a:ext cx="206199" cy="21707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69656" name="TextBox 33"/>
            <p:cNvSpPr txBox="1">
              <a:spLocks noChangeArrowheads="1"/>
            </p:cNvSpPr>
            <p:nvPr/>
          </p:nvSpPr>
          <p:spPr bwMode="auto">
            <a:xfrm>
              <a:off x="3352800" y="2514600"/>
              <a:ext cx="2028286" cy="306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Comparison S</a:t>
              </a:r>
              <a:r>
                <a:rPr lang="en-US" sz="2000" baseline="30000"/>
                <a:t>D</a:t>
              </a:r>
              <a:r>
                <a:rPr lang="en-US" sz="2000" baseline="-25000"/>
                <a:t>2</a:t>
              </a:r>
            </a:p>
            <a:p>
              <a:endParaRPr lang="en-US" sz="2000" baseline="-25000"/>
            </a:p>
            <a:p>
              <a:r>
                <a:rPr lang="en-US" sz="2000"/>
                <a:t>SΔ    SΔ      SΔ</a:t>
              </a:r>
            </a:p>
            <a:p>
              <a:endParaRPr lang="en-US" sz="2000"/>
            </a:p>
            <a:p>
              <a:r>
                <a:rPr lang="en-US" sz="2000"/>
                <a:t>SΔ	        SΔ</a:t>
              </a:r>
            </a:p>
            <a:p>
              <a:endParaRPr lang="en-US" sz="2000"/>
            </a:p>
            <a:p>
              <a:r>
                <a:rPr lang="en-US" sz="2000"/>
                <a:t>SΔ     SΔ      SΔ</a:t>
              </a:r>
            </a:p>
            <a:p>
              <a:endParaRPr lang="en-US" sz="2000"/>
            </a:p>
            <a:p>
              <a:r>
                <a:rPr lang="en-US" sz="2000"/>
                <a:t>SΔ     SΔ      SΔ</a:t>
              </a:r>
            </a:p>
            <a:p>
              <a:endParaRPr lang="en-US" sz="2000"/>
            </a:p>
          </p:txBody>
        </p:sp>
        <p:sp>
          <p:nvSpPr>
            <p:cNvPr id="69657" name="Rectangle 45"/>
            <p:cNvSpPr>
              <a:spLocks noChangeArrowheads="1"/>
            </p:cNvSpPr>
            <p:nvPr/>
          </p:nvSpPr>
          <p:spPr bwMode="auto">
            <a:xfrm>
              <a:off x="3352800" y="2514600"/>
              <a:ext cx="2057400" cy="27438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304800" y="2362200"/>
            <a:ext cx="2057400" cy="2508250"/>
            <a:chOff x="304800" y="2362200"/>
            <a:chExt cx="2057400" cy="2507635"/>
          </a:xfrm>
        </p:grpSpPr>
        <p:grpSp>
          <p:nvGrpSpPr>
            <p:cNvPr id="69651" name="Group 48"/>
            <p:cNvGrpSpPr>
              <a:grpSpLocks/>
            </p:cNvGrpSpPr>
            <p:nvPr/>
          </p:nvGrpSpPr>
          <p:grpSpPr bwMode="auto">
            <a:xfrm>
              <a:off x="304800" y="2438400"/>
              <a:ext cx="2057400" cy="2431435"/>
              <a:chOff x="304800" y="2514600"/>
              <a:chExt cx="2057400" cy="2431435"/>
            </a:xfrm>
          </p:grpSpPr>
          <p:sp>
            <p:nvSpPr>
              <p:cNvPr id="69653" name="TextBox 5"/>
              <p:cNvSpPr txBox="1">
                <a:spLocks noChangeArrowheads="1"/>
              </p:cNvSpPr>
              <p:nvPr/>
            </p:nvSpPr>
            <p:spPr bwMode="auto">
              <a:xfrm>
                <a:off x="381000" y="2514600"/>
                <a:ext cx="1905000" cy="2431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000"/>
              </a:p>
              <a:p>
                <a:pPr algn="ctr"/>
                <a:r>
                  <a:rPr lang="en-US" sz="2000"/>
                  <a:t>    </a:t>
                </a:r>
              </a:p>
              <a:p>
                <a:pPr algn="ctr"/>
                <a:r>
                  <a:rPr lang="en-US" sz="2000"/>
                  <a:t>Sample S</a:t>
                </a:r>
                <a:r>
                  <a:rPr lang="en-US" sz="2000" baseline="30000"/>
                  <a:t>D</a:t>
                </a:r>
                <a:r>
                  <a:rPr lang="en-US" sz="2000" baseline="-25000"/>
                  <a:t>1</a:t>
                </a:r>
              </a:p>
              <a:p>
                <a:pPr algn="ctr"/>
                <a:endParaRPr lang="en-US" sz="1800"/>
              </a:p>
              <a:p>
                <a:pPr algn="ctr"/>
                <a:endParaRPr lang="en-US" sz="1800"/>
              </a:p>
              <a:p>
                <a:pPr algn="ctr"/>
                <a:r>
                  <a:rPr lang="ja-JP" altLang="en-US" sz="2000"/>
                  <a:t>“</a:t>
                </a:r>
                <a:r>
                  <a:rPr lang="en-US" altLang="ja-JP" sz="2000"/>
                  <a:t>Bibi</a:t>
                </a:r>
                <a:r>
                  <a:rPr lang="ja-JP" altLang="en-US" sz="2000"/>
                  <a:t>”</a:t>
                </a:r>
                <a:endParaRPr lang="en-US" altLang="ja-JP" sz="2000"/>
              </a:p>
              <a:p>
                <a:pPr algn="ctr"/>
                <a:endParaRPr lang="en-US" sz="1800"/>
              </a:p>
              <a:p>
                <a:pPr algn="ctr"/>
                <a:endParaRPr lang="en-US" sz="1800"/>
              </a:p>
            </p:txBody>
          </p:sp>
          <p:sp>
            <p:nvSpPr>
              <p:cNvPr id="69654" name="Rectangle 47"/>
              <p:cNvSpPr>
                <a:spLocks noChangeArrowheads="1"/>
              </p:cNvSpPr>
              <p:nvPr/>
            </p:nvSpPr>
            <p:spPr bwMode="auto">
              <a:xfrm>
                <a:off x="304800" y="2895600"/>
                <a:ext cx="2057400" cy="1828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69652" name="TextBox 50"/>
            <p:cNvSpPr txBox="1">
              <a:spLocks noChangeArrowheads="1"/>
            </p:cNvSpPr>
            <p:nvPr/>
          </p:nvSpPr>
          <p:spPr bwMode="auto">
            <a:xfrm>
              <a:off x="838200" y="2362200"/>
              <a:ext cx="184666" cy="538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6019800" y="2362200"/>
            <a:ext cx="2057400" cy="2286000"/>
            <a:chOff x="6553200" y="2362200"/>
            <a:chExt cx="2057400" cy="2286000"/>
          </a:xfrm>
        </p:grpSpPr>
        <p:grpSp>
          <p:nvGrpSpPr>
            <p:cNvPr id="69642" name="Group 53"/>
            <p:cNvGrpSpPr>
              <a:grpSpLocks/>
            </p:cNvGrpSpPr>
            <p:nvPr/>
          </p:nvGrpSpPr>
          <p:grpSpPr bwMode="auto">
            <a:xfrm>
              <a:off x="6553200" y="2514600"/>
              <a:ext cx="2057400" cy="2133600"/>
              <a:chOff x="6553200" y="2514600"/>
              <a:chExt cx="2057400" cy="2133600"/>
            </a:xfrm>
          </p:grpSpPr>
          <p:sp>
            <p:nvSpPr>
              <p:cNvPr id="69644" name="TextBox 39"/>
              <p:cNvSpPr txBox="1">
                <a:spLocks noChangeArrowheads="1"/>
              </p:cNvSpPr>
              <p:nvPr/>
            </p:nvSpPr>
            <p:spPr bwMode="auto">
              <a:xfrm>
                <a:off x="6934200" y="2514600"/>
                <a:ext cx="1496248" cy="1323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endParaRPr lang="en-US" sz="2000"/>
              </a:p>
              <a:p>
                <a:r>
                  <a:rPr lang="en-US" sz="2000"/>
                  <a:t>Selection R</a:t>
                </a:r>
              </a:p>
              <a:p>
                <a:endParaRPr lang="en-US" sz="2000"/>
              </a:p>
              <a:p>
                <a:endParaRPr lang="en-US" sz="2000"/>
              </a:p>
            </p:txBody>
          </p:sp>
          <p:grpSp>
            <p:nvGrpSpPr>
              <p:cNvPr id="69645" name="Group 24"/>
              <p:cNvGrpSpPr>
                <a:grpSpLocks/>
              </p:cNvGrpSpPr>
              <p:nvPr/>
            </p:nvGrpSpPr>
            <p:grpSpPr bwMode="auto">
              <a:xfrm>
                <a:off x="7315200" y="3908425"/>
                <a:ext cx="533400" cy="511175"/>
                <a:chOff x="6997698" y="2967167"/>
                <a:chExt cx="414868" cy="433982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flipH="1">
                  <a:off x="6997698" y="2967167"/>
                  <a:ext cx="208669" cy="21699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 flipH="1">
                  <a:off x="6997698" y="3184158"/>
                  <a:ext cx="208669" cy="21699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 flipH="1">
                  <a:off x="7206367" y="2967167"/>
                  <a:ext cx="206199" cy="21699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 flipH="1">
                  <a:off x="7206367" y="3184158"/>
                  <a:ext cx="206199" cy="21699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</p:grpSp>
          <p:sp>
            <p:nvSpPr>
              <p:cNvPr id="69646" name="Rectangle 49"/>
              <p:cNvSpPr>
                <a:spLocks noChangeArrowheads="1"/>
              </p:cNvSpPr>
              <p:nvPr/>
            </p:nvSpPr>
            <p:spPr bwMode="auto">
              <a:xfrm>
                <a:off x="6553200" y="2819400"/>
                <a:ext cx="2057400" cy="1828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69643" name="TextBox 51"/>
            <p:cNvSpPr txBox="1">
              <a:spLocks noChangeArrowheads="1"/>
            </p:cNvSpPr>
            <p:nvPr/>
          </p:nvSpPr>
          <p:spPr bwMode="auto">
            <a:xfrm>
              <a:off x="7086600" y="2362200"/>
              <a:ext cx="184666" cy="538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69639" name="Rectangle 27"/>
          <p:cNvSpPr>
            <a:spLocks noChangeArrowheads="1"/>
          </p:cNvSpPr>
          <p:nvPr/>
        </p:nvSpPr>
        <p:spPr bwMode="auto">
          <a:xfrm>
            <a:off x="3978275" y="2057400"/>
            <a:ext cx="118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40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8153400" y="34290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610600" y="313690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/>
              <a:t>s</a:t>
            </a:r>
            <a:r>
              <a:rPr lang="en-US" sz="2000" baseline="30000"/>
              <a:t>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7538"/>
            <a:ext cx="6696075" cy="1143000"/>
          </a:xfrm>
        </p:spPr>
        <p:txBody>
          <a:bodyPr/>
          <a:lstStyle/>
          <a:p>
            <a:pPr eaLnBrk="1" hangingPunct="1"/>
            <a:r>
              <a:rPr lang="en-US" sz="4800">
                <a:latin typeface="Times" charset="0"/>
              </a:rPr>
              <a:t/>
            </a:r>
            <a:br>
              <a:rPr lang="en-US" sz="4800">
                <a:latin typeface="Times" charset="0"/>
              </a:rPr>
            </a:br>
            <a:r>
              <a:rPr lang="en-US" sz="4000">
                <a:latin typeface="Times" charset="0"/>
              </a:rPr>
              <a:t>Method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017713"/>
            <a:ext cx="9144000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Two groups of participants: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 4 college students  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 4 adults with developmental disabilities and limited verbal skills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Tasks were balanced in difficulty, measured by error rate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Repeated acquisition design was used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7538"/>
            <a:ext cx="6696075" cy="1143000"/>
          </a:xfrm>
        </p:spPr>
        <p:txBody>
          <a:bodyPr/>
          <a:lstStyle/>
          <a:p>
            <a:pPr eaLnBrk="1" hangingPunct="1"/>
            <a:r>
              <a:rPr lang="en-US" sz="4800">
                <a:latin typeface="Times" charset="0"/>
              </a:rPr>
              <a:t/>
            </a:r>
            <a:br>
              <a:rPr lang="en-US" sz="4800">
                <a:latin typeface="Times" charset="0"/>
              </a:rPr>
            </a:br>
            <a:r>
              <a:rPr lang="en-US" sz="4000">
                <a:latin typeface="Times" charset="0"/>
              </a:rPr>
              <a:t>Method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017713"/>
            <a:ext cx="9144000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There were four conditions: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Auditory-visual MTS with fixed position in the comparison array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Auditory-visual MTS with random position in the comparison array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066800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  <a:cs typeface="Times" charset="0"/>
              </a:rPr>
              <a:t>A Sample Comparison Array for</a:t>
            </a:r>
            <a:br>
              <a:rPr lang="en-US" sz="3600">
                <a:latin typeface="Times" charset="0"/>
                <a:cs typeface="Times" charset="0"/>
              </a:rPr>
            </a:br>
            <a:r>
              <a:rPr lang="en-US" sz="3600">
                <a:latin typeface="Times" charset="0"/>
                <a:cs typeface="Times" charset="0"/>
              </a:rPr>
              <a:t>College Students: Fixed</a:t>
            </a:r>
            <a:endParaRPr lang="en-US" sz="3600">
              <a:latin typeface="Arial" charset="0"/>
            </a:endParaRPr>
          </a:p>
        </p:txBody>
      </p:sp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43050"/>
            <a:ext cx="8229600" cy="5114925"/>
          </a:xfrm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4755" name="AutoShape 4"/>
          <p:cNvSpPr>
            <a:spLocks noChangeArrowheads="1"/>
          </p:cNvSpPr>
          <p:nvPr/>
        </p:nvSpPr>
        <p:spPr bwMode="auto">
          <a:xfrm>
            <a:off x="1295400" y="2117725"/>
            <a:ext cx="9144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AutoShape 5"/>
          <p:cNvSpPr>
            <a:spLocks noChangeArrowheads="1"/>
          </p:cNvSpPr>
          <p:nvPr/>
        </p:nvSpPr>
        <p:spPr bwMode="auto">
          <a:xfrm>
            <a:off x="7134225" y="3692525"/>
            <a:ext cx="914400" cy="9144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7" name="AutoShape 6"/>
          <p:cNvSpPr>
            <a:spLocks noChangeArrowheads="1"/>
          </p:cNvSpPr>
          <p:nvPr/>
        </p:nvSpPr>
        <p:spPr bwMode="auto">
          <a:xfrm>
            <a:off x="4114800" y="3692525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AutoShape 7"/>
          <p:cNvSpPr>
            <a:spLocks noChangeArrowheads="1"/>
          </p:cNvSpPr>
          <p:nvPr/>
        </p:nvSpPr>
        <p:spPr bwMode="auto">
          <a:xfrm>
            <a:off x="4114800" y="1909763"/>
            <a:ext cx="1214438" cy="121443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AutoShape 9"/>
          <p:cNvSpPr>
            <a:spLocks noChangeArrowheads="1"/>
          </p:cNvSpPr>
          <p:nvPr/>
        </p:nvSpPr>
        <p:spPr bwMode="auto">
          <a:xfrm>
            <a:off x="4191000" y="5032375"/>
            <a:ext cx="914400" cy="1214438"/>
          </a:xfrm>
          <a:prstGeom prst="can">
            <a:avLst>
              <a:gd name="adj" fmla="val 332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AutoShape 10"/>
          <p:cNvSpPr>
            <a:spLocks noChangeArrowheads="1"/>
          </p:cNvSpPr>
          <p:nvPr/>
        </p:nvSpPr>
        <p:spPr bwMode="auto">
          <a:xfrm>
            <a:off x="1295400" y="3692525"/>
            <a:ext cx="1042988" cy="104298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AutoShape 11"/>
          <p:cNvSpPr>
            <a:spLocks noChangeArrowheads="1"/>
          </p:cNvSpPr>
          <p:nvPr/>
        </p:nvSpPr>
        <p:spPr bwMode="auto">
          <a:xfrm>
            <a:off x="1295400" y="5332413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AutoShape 13"/>
          <p:cNvSpPr>
            <a:spLocks noChangeArrowheads="1"/>
          </p:cNvSpPr>
          <p:nvPr/>
        </p:nvSpPr>
        <p:spPr bwMode="auto">
          <a:xfrm>
            <a:off x="7134225" y="2117725"/>
            <a:ext cx="914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3" name="AutoShape 14"/>
          <p:cNvSpPr>
            <a:spLocks noChangeArrowheads="1"/>
          </p:cNvSpPr>
          <p:nvPr/>
        </p:nvSpPr>
        <p:spPr bwMode="auto">
          <a:xfrm>
            <a:off x="7086600" y="5332413"/>
            <a:ext cx="962025" cy="9144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066800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  <a:cs typeface="Times" charset="0"/>
              </a:rPr>
              <a:t>A Sample Comparison Array for</a:t>
            </a:r>
            <a:br>
              <a:rPr lang="en-US" sz="3600">
                <a:latin typeface="Times" charset="0"/>
                <a:cs typeface="Times" charset="0"/>
              </a:rPr>
            </a:br>
            <a:r>
              <a:rPr lang="en-US" sz="3600">
                <a:latin typeface="Times" charset="0"/>
                <a:cs typeface="Times" charset="0"/>
              </a:rPr>
              <a:t>College Students: Random</a:t>
            </a:r>
            <a:endParaRPr lang="en-US" sz="3600">
              <a:latin typeface="Arial" charset="0"/>
            </a:endParaRP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43050"/>
            <a:ext cx="8229600" cy="5114925"/>
          </a:xfrm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5779" name="AutoShape 4"/>
          <p:cNvSpPr>
            <a:spLocks noChangeArrowheads="1"/>
          </p:cNvSpPr>
          <p:nvPr/>
        </p:nvSpPr>
        <p:spPr bwMode="auto">
          <a:xfrm>
            <a:off x="7239000" y="2209800"/>
            <a:ext cx="9144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AutoShape 5"/>
          <p:cNvSpPr>
            <a:spLocks noChangeArrowheads="1"/>
          </p:cNvSpPr>
          <p:nvPr/>
        </p:nvSpPr>
        <p:spPr bwMode="auto">
          <a:xfrm>
            <a:off x="1219200" y="3886200"/>
            <a:ext cx="914400" cy="9144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AutoShape 6"/>
          <p:cNvSpPr>
            <a:spLocks noChangeArrowheads="1"/>
          </p:cNvSpPr>
          <p:nvPr/>
        </p:nvSpPr>
        <p:spPr bwMode="auto">
          <a:xfrm>
            <a:off x="4114800" y="3692525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AutoShape 7"/>
          <p:cNvSpPr>
            <a:spLocks noChangeArrowheads="1"/>
          </p:cNvSpPr>
          <p:nvPr/>
        </p:nvSpPr>
        <p:spPr bwMode="auto">
          <a:xfrm>
            <a:off x="1219200" y="1981200"/>
            <a:ext cx="1214438" cy="121443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AutoShape 9"/>
          <p:cNvSpPr>
            <a:spLocks noChangeArrowheads="1"/>
          </p:cNvSpPr>
          <p:nvPr/>
        </p:nvSpPr>
        <p:spPr bwMode="auto">
          <a:xfrm>
            <a:off x="7086600" y="3581400"/>
            <a:ext cx="914400" cy="1214438"/>
          </a:xfrm>
          <a:prstGeom prst="can">
            <a:avLst>
              <a:gd name="adj" fmla="val 332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AutoShape 10"/>
          <p:cNvSpPr>
            <a:spLocks noChangeArrowheads="1"/>
          </p:cNvSpPr>
          <p:nvPr/>
        </p:nvSpPr>
        <p:spPr bwMode="auto">
          <a:xfrm>
            <a:off x="4038600" y="2133600"/>
            <a:ext cx="1042988" cy="104298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AutoShape 11"/>
          <p:cNvSpPr>
            <a:spLocks noChangeArrowheads="1"/>
          </p:cNvSpPr>
          <p:nvPr/>
        </p:nvSpPr>
        <p:spPr bwMode="auto">
          <a:xfrm>
            <a:off x="1295400" y="5332413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AutoShape 13"/>
          <p:cNvSpPr>
            <a:spLocks noChangeArrowheads="1"/>
          </p:cNvSpPr>
          <p:nvPr/>
        </p:nvSpPr>
        <p:spPr bwMode="auto">
          <a:xfrm>
            <a:off x="4267200" y="5181600"/>
            <a:ext cx="914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7" name="AutoShape 14"/>
          <p:cNvSpPr>
            <a:spLocks noChangeArrowheads="1"/>
          </p:cNvSpPr>
          <p:nvPr/>
        </p:nvSpPr>
        <p:spPr bwMode="auto">
          <a:xfrm>
            <a:off x="7086600" y="5332413"/>
            <a:ext cx="962025" cy="9144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7538"/>
            <a:ext cx="6696075" cy="1143000"/>
          </a:xfrm>
        </p:spPr>
        <p:txBody>
          <a:bodyPr/>
          <a:lstStyle/>
          <a:p>
            <a:pPr eaLnBrk="1" hangingPunct="1"/>
            <a:r>
              <a:rPr lang="en-US" sz="4800">
                <a:latin typeface="Times" charset="0"/>
              </a:rPr>
              <a:t/>
            </a:r>
            <a:br>
              <a:rPr lang="en-US" sz="4800">
                <a:latin typeface="Times" charset="0"/>
              </a:rPr>
            </a:br>
            <a:r>
              <a:rPr lang="en-US" sz="4000">
                <a:latin typeface="Times" charset="0"/>
              </a:rPr>
              <a:t>Method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017713"/>
            <a:ext cx="9144000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There were four conditions: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Auditory-visual MTS with fixed position in the comparison array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Auditory-visual MTS with random position in the comparison array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Auditory-visual MTS with all</a:t>
            </a:r>
            <a:r>
              <a:rPr lang="en-US" b="1">
                <a:solidFill>
                  <a:srgbClr val="000000"/>
                </a:solidFill>
                <a:latin typeface="Times" charset="0"/>
              </a:rPr>
              <a:t> comparison stimuli the same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but</a:t>
            </a:r>
            <a:r>
              <a:rPr lang="en-US" b="1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in a fixed position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3038" y="274638"/>
            <a:ext cx="8812212" cy="1096962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  <a:cs typeface="Times" charset="0"/>
              </a:rPr>
              <a:t>A Sample Comparison Array for College Students: Same Symbols, Position Fixed</a:t>
            </a:r>
            <a:endParaRPr lang="en-US" sz="3600">
              <a:latin typeface="Arial" charset="0"/>
            </a:endParaRPr>
          </a:p>
        </p:txBody>
      </p:sp>
      <p:sp>
        <p:nvSpPr>
          <p:cNvPr id="788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19675"/>
          </a:xfrm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8851" name="AutoShape 4"/>
          <p:cNvSpPr>
            <a:spLocks noChangeArrowheads="1"/>
          </p:cNvSpPr>
          <p:nvPr/>
        </p:nvSpPr>
        <p:spPr bwMode="auto">
          <a:xfrm>
            <a:off x="1371600" y="2163763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AutoShape 5"/>
          <p:cNvSpPr>
            <a:spLocks noChangeArrowheads="1"/>
          </p:cNvSpPr>
          <p:nvPr/>
        </p:nvSpPr>
        <p:spPr bwMode="auto">
          <a:xfrm>
            <a:off x="4038600" y="2163763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AutoShape 6"/>
          <p:cNvSpPr>
            <a:spLocks noChangeArrowheads="1"/>
          </p:cNvSpPr>
          <p:nvPr/>
        </p:nvSpPr>
        <p:spPr bwMode="auto">
          <a:xfrm>
            <a:off x="6781800" y="2163763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AutoShape 7"/>
          <p:cNvSpPr>
            <a:spLocks noChangeArrowheads="1"/>
          </p:cNvSpPr>
          <p:nvPr/>
        </p:nvSpPr>
        <p:spPr bwMode="auto">
          <a:xfrm>
            <a:off x="1371600" y="38100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AutoShape 8"/>
          <p:cNvSpPr>
            <a:spLocks noChangeArrowheads="1"/>
          </p:cNvSpPr>
          <p:nvPr/>
        </p:nvSpPr>
        <p:spPr bwMode="auto">
          <a:xfrm>
            <a:off x="4038600" y="38100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AutoShape 9"/>
          <p:cNvSpPr>
            <a:spLocks noChangeArrowheads="1"/>
          </p:cNvSpPr>
          <p:nvPr/>
        </p:nvSpPr>
        <p:spPr bwMode="auto">
          <a:xfrm>
            <a:off x="6781800" y="38100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AutoShape 10"/>
          <p:cNvSpPr>
            <a:spLocks noChangeArrowheads="1"/>
          </p:cNvSpPr>
          <p:nvPr/>
        </p:nvSpPr>
        <p:spPr bwMode="auto">
          <a:xfrm>
            <a:off x="1371600" y="55626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AutoShape 11"/>
          <p:cNvSpPr>
            <a:spLocks noChangeArrowheads="1"/>
          </p:cNvSpPr>
          <p:nvPr/>
        </p:nvSpPr>
        <p:spPr bwMode="auto">
          <a:xfrm>
            <a:off x="4038600" y="55626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AutoShape 12"/>
          <p:cNvSpPr>
            <a:spLocks noChangeArrowheads="1"/>
          </p:cNvSpPr>
          <p:nvPr/>
        </p:nvSpPr>
        <p:spPr bwMode="auto">
          <a:xfrm>
            <a:off x="6781800" y="55626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064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Times" charset="0"/>
                <a:ea typeface="+mj-ea"/>
                <a:cs typeface="+mj-cs"/>
              </a:rPr>
              <a:t/>
            </a:r>
            <a:br>
              <a:rPr lang="en-US" sz="4800" dirty="0">
                <a:latin typeface="Times" charset="0"/>
                <a:ea typeface="+mj-ea"/>
                <a:cs typeface="+mj-cs"/>
              </a:rPr>
            </a:br>
            <a:r>
              <a:rPr lang="en-US" sz="4000" dirty="0">
                <a:latin typeface="Times" charset="0"/>
                <a:ea typeface="+mj-ea"/>
                <a:cs typeface="+mj-cs"/>
              </a:rPr>
              <a:t>Equivalence and Emerging Relations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05000"/>
            <a:ext cx="8802688" cy="49530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our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similar, but clearly distinct, conceptual frameworks that strive to provide an account of emergent stimulus-stimulus relations: 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Sidman’s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(1994) “Equivalence Theory” 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Hayes, Barnes-Holmes, &amp;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Roche’s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(2001) “Relational Frame Theory (RFT)” 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Horne and Lowe’s (1996) “Naming Theory” 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Lowenkron’s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(1998) “Joint Control”  </a:t>
            </a:r>
          </a:p>
          <a:p>
            <a:pPr eaLnBrk="1" hangingPunct="1">
              <a:buFont typeface="Arial" charset="0"/>
              <a:buChar char="•"/>
            </a:pPr>
            <a:endParaRPr lang="en-US" dirty="0">
              <a:latin typeface="Times" charset="0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7538"/>
            <a:ext cx="6696075" cy="1143000"/>
          </a:xfrm>
        </p:spPr>
        <p:txBody>
          <a:bodyPr/>
          <a:lstStyle/>
          <a:p>
            <a:pPr eaLnBrk="1" hangingPunct="1"/>
            <a:r>
              <a:rPr lang="en-US" sz="4800">
                <a:latin typeface="Times" charset="0"/>
              </a:rPr>
              <a:t/>
            </a:r>
            <a:br>
              <a:rPr lang="en-US" sz="4800">
                <a:latin typeface="Times" charset="0"/>
              </a:rPr>
            </a:br>
            <a:r>
              <a:rPr lang="en-US" sz="4000">
                <a:latin typeface="Times" charset="0"/>
              </a:rPr>
              <a:t>Method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017713"/>
            <a:ext cx="9144000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There were four conditions: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MTS with fixed position in the comparison array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MTS with random position in the comparison array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MTS with all</a:t>
            </a:r>
            <a:r>
              <a:rPr lang="en-US" b="1">
                <a:solidFill>
                  <a:srgbClr val="000000"/>
                </a:solidFill>
                <a:latin typeface="Times" charset="0"/>
              </a:rPr>
              <a:t> comparison stimuli the same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but</a:t>
            </a:r>
            <a:r>
              <a:rPr lang="en-US" b="1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in a fixed position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Topography-based manual signs as tacts and intraverbals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Followed by exit interviews and talk aloud procedures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>
                <a:latin typeface="Times" charset="0"/>
                <a:cs typeface="Times" charset="0"/>
              </a:rPr>
              <a:t>A Sample Comparison Array for</a:t>
            </a:r>
            <a:br>
              <a:rPr lang="en-US" sz="3600" dirty="0">
                <a:latin typeface="Times" charset="0"/>
                <a:cs typeface="Times" charset="0"/>
              </a:rPr>
            </a:br>
            <a:r>
              <a:rPr lang="en-US" sz="3600" dirty="0" smtClean="0">
                <a:latin typeface="Times" charset="0"/>
                <a:cs typeface="Times" charset="0"/>
              </a:rPr>
              <a:t> Students with DD: Random</a:t>
            </a:r>
            <a:endParaRPr lang="en-US" sz="3600" dirty="0">
              <a:latin typeface="Arial" charset="0"/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43050"/>
            <a:ext cx="8229600" cy="511492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latin typeface="Arial" charset="0"/>
            </a:endParaRPr>
          </a:p>
          <a:p>
            <a:pPr marL="0" indent="0" eaLnBrk="1" hangingPunct="1">
              <a:buFont typeface="Wingdings 2" charset="0"/>
              <a:buNone/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u="sng" dirty="0" smtClean="0">
                <a:solidFill>
                  <a:srgbClr val="000000"/>
                </a:solidFill>
                <a:latin typeface="Arial" charset="0"/>
              </a:rPr>
              <a:t>Verbal S</a:t>
            </a:r>
            <a:r>
              <a:rPr lang="en-US" u="sng" baseline="30000" dirty="0" smtClean="0">
                <a:solidFill>
                  <a:srgbClr val="000000"/>
                </a:solidFill>
                <a:latin typeface="Arial" charset="0"/>
              </a:rPr>
              <a:t>D</a:t>
            </a:r>
          </a:p>
          <a:p>
            <a:pPr eaLnBrk="1" hangingPunct="1"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Find “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Bibi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”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947" name="AutoShape 5"/>
          <p:cNvSpPr>
            <a:spLocks noChangeArrowheads="1"/>
          </p:cNvSpPr>
          <p:nvPr/>
        </p:nvSpPr>
        <p:spPr bwMode="auto">
          <a:xfrm>
            <a:off x="7038975" y="2287588"/>
            <a:ext cx="914400" cy="9144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AutoShape 13"/>
          <p:cNvSpPr>
            <a:spLocks noChangeArrowheads="1"/>
          </p:cNvSpPr>
          <p:nvPr/>
        </p:nvSpPr>
        <p:spPr bwMode="auto">
          <a:xfrm>
            <a:off x="7038975" y="3811588"/>
            <a:ext cx="914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AutoShape 14"/>
          <p:cNvSpPr>
            <a:spLocks noChangeArrowheads="1"/>
          </p:cNvSpPr>
          <p:nvPr/>
        </p:nvSpPr>
        <p:spPr bwMode="auto">
          <a:xfrm>
            <a:off x="7038975" y="5208588"/>
            <a:ext cx="962025" cy="9144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>
                <a:latin typeface="Times" charset="0"/>
                <a:cs typeface="Times" charset="0"/>
              </a:rPr>
              <a:t>A Sample Comparison Array for</a:t>
            </a:r>
            <a:br>
              <a:rPr lang="en-US" sz="3600" dirty="0">
                <a:latin typeface="Times" charset="0"/>
                <a:cs typeface="Times" charset="0"/>
              </a:rPr>
            </a:br>
            <a:r>
              <a:rPr lang="en-US" sz="3600" dirty="0" smtClean="0">
                <a:latin typeface="Times" charset="0"/>
                <a:cs typeface="Times" charset="0"/>
              </a:rPr>
              <a:t> Students with DD: Random</a:t>
            </a:r>
            <a:endParaRPr lang="en-US" sz="3600" dirty="0">
              <a:latin typeface="Arial" charset="0"/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43050"/>
            <a:ext cx="8229600" cy="511492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latin typeface="Arial" charset="0"/>
            </a:endParaRPr>
          </a:p>
          <a:p>
            <a:pPr marL="0" indent="0" eaLnBrk="1" hangingPunct="1">
              <a:buFont typeface="Wingdings 2" charset="0"/>
              <a:buNone/>
              <a:defRPr/>
            </a:pPr>
            <a:endParaRPr lang="en-US" dirty="0">
              <a:latin typeface="Arial" charset="0"/>
            </a:endParaRPr>
          </a:p>
          <a:p>
            <a:pPr eaLnBrk="1" hangingPunct="1">
              <a:defRPr/>
            </a:pPr>
            <a:r>
              <a:rPr lang="en-US" u="sng" dirty="0" smtClean="0">
                <a:solidFill>
                  <a:srgbClr val="000000"/>
                </a:solidFill>
                <a:latin typeface="Arial" charset="0"/>
              </a:rPr>
              <a:t>Verbal S</a:t>
            </a:r>
            <a:r>
              <a:rPr lang="en-US" u="sng" baseline="30000" dirty="0" smtClean="0">
                <a:solidFill>
                  <a:srgbClr val="000000"/>
                </a:solidFill>
                <a:latin typeface="Arial" charset="0"/>
              </a:rPr>
              <a:t>D</a:t>
            </a:r>
          </a:p>
          <a:p>
            <a:pPr eaLnBrk="1" hangingPunct="1"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Find “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Bibi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”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3971" name="AutoShape 5"/>
          <p:cNvSpPr>
            <a:spLocks noChangeArrowheads="1"/>
          </p:cNvSpPr>
          <p:nvPr/>
        </p:nvSpPr>
        <p:spPr bwMode="auto">
          <a:xfrm>
            <a:off x="7086600" y="5229225"/>
            <a:ext cx="914400" cy="9144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AutoShape 13"/>
          <p:cNvSpPr>
            <a:spLocks noChangeArrowheads="1"/>
          </p:cNvSpPr>
          <p:nvPr/>
        </p:nvSpPr>
        <p:spPr bwMode="auto">
          <a:xfrm>
            <a:off x="7038975" y="2224088"/>
            <a:ext cx="914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AutoShape 14"/>
          <p:cNvSpPr>
            <a:spLocks noChangeArrowheads="1"/>
          </p:cNvSpPr>
          <p:nvPr/>
        </p:nvSpPr>
        <p:spPr bwMode="auto">
          <a:xfrm>
            <a:off x="7038975" y="3748088"/>
            <a:ext cx="962025" cy="9144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2" name="Subtitle 2"/>
          <p:cNvSpPr>
            <a:spLocks noGrp="1"/>
          </p:cNvSpPr>
          <p:nvPr>
            <p:ph type="subTitle" idx="1"/>
          </p:nvPr>
        </p:nvSpPr>
        <p:spPr>
          <a:xfrm>
            <a:off x="1322388" y="3298825"/>
            <a:ext cx="6499225" cy="917575"/>
          </a:xfrm>
        </p:spPr>
        <p:txBody>
          <a:bodyPr/>
          <a:lstStyle/>
          <a:p>
            <a:pPr>
              <a:buClr>
                <a:srgbClr val="6FB7D7"/>
              </a:buClr>
              <a:buFont typeface="Wingdings 2" charset="0"/>
              <a:buNone/>
            </a:pPr>
            <a:endParaRPr lang="en-US">
              <a:solidFill>
                <a:srgbClr val="898989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1923" name="Picture 4" descr="DD Fixed:Rando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0"/>
            <a:ext cx="8874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Subtitle 2"/>
          <p:cNvSpPr>
            <a:spLocks noGrp="1"/>
          </p:cNvSpPr>
          <p:nvPr>
            <p:ph type="subTitle" idx="1"/>
          </p:nvPr>
        </p:nvSpPr>
        <p:spPr>
          <a:xfrm>
            <a:off x="1322388" y="3298825"/>
            <a:ext cx="6499225" cy="917575"/>
          </a:xfrm>
        </p:spPr>
        <p:txBody>
          <a:bodyPr/>
          <a:lstStyle/>
          <a:p>
            <a:pPr>
              <a:buClr>
                <a:srgbClr val="6FB7D7"/>
              </a:buClr>
              <a:buFont typeface="Wingdings 2" charset="0"/>
              <a:buNone/>
            </a:pPr>
            <a:endParaRPr lang="en-US">
              <a:solidFill>
                <a:srgbClr val="898989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4995" name="Picture 5" descr="College fixed:rando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0"/>
            <a:ext cx="8874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7538"/>
            <a:ext cx="6696075" cy="677862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" charset="0"/>
              </a:rPr>
              <a:t>The Same Condition</a:t>
            </a:r>
            <a:endParaRPr lang="en-US" sz="3600" dirty="0">
              <a:latin typeface="Times" charset="0"/>
            </a:endParaRP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1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Times" charset="0"/>
              </a:rPr>
              <a:t>All comparison stimuli the same, but in fixed positions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</a:rPr>
              <a:t>Participants with DD performed as well in the 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</a:rPr>
              <a:t>same condition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</a:rPr>
              <a:t> as they did in the 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</a:rPr>
              <a:t>fixed condition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</a:rPr>
              <a:t>”</a:t>
            </a:r>
            <a:endParaRPr lang="en-US" altLang="ja-JP" dirty="0">
              <a:solidFill>
                <a:srgbClr val="000000"/>
              </a:solidFill>
              <a:latin typeface="Times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1800" dirty="0">
              <a:latin typeface="Times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Subtitle 2"/>
          <p:cNvSpPr>
            <a:spLocks noGrp="1"/>
          </p:cNvSpPr>
          <p:nvPr>
            <p:ph type="subTitle" idx="1"/>
          </p:nvPr>
        </p:nvSpPr>
        <p:spPr>
          <a:xfrm>
            <a:off x="1322388" y="3298825"/>
            <a:ext cx="6499225" cy="917575"/>
          </a:xfrm>
        </p:spPr>
        <p:txBody>
          <a:bodyPr/>
          <a:lstStyle/>
          <a:p>
            <a:pPr>
              <a:buClr>
                <a:srgbClr val="6FB7D7"/>
              </a:buClr>
              <a:buFont typeface="Wingdings 2" charset="0"/>
              <a:buNone/>
            </a:pPr>
            <a:endParaRPr lang="en-US">
              <a:solidFill>
                <a:srgbClr val="898989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8067" name="Picture 5" descr="Carl graphs D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0"/>
            <a:ext cx="8874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7538"/>
            <a:ext cx="6696075" cy="11430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imes" charset="0"/>
              </a:rPr>
              <a:t/>
            </a:r>
            <a:br>
              <a:rPr lang="en-US" sz="4800" dirty="0">
                <a:latin typeface="Times" charset="0"/>
              </a:rPr>
            </a:br>
            <a:r>
              <a:rPr lang="en-US" sz="4000" dirty="0">
                <a:latin typeface="Times" charset="0"/>
              </a:rPr>
              <a:t>The Same Condition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017713"/>
            <a:ext cx="9144000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Times" charset="0"/>
              </a:rPr>
              <a:t>All comparison stimuli the same, but in fixed positions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</a:rPr>
              <a:t>Participants with DD performed as well in the 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</a:rPr>
              <a:t>same condition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</a:rPr>
              <a:t> as they did in the 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</a:rPr>
              <a:t>fixed condition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</a:rPr>
              <a:t>”</a:t>
            </a:r>
            <a:endParaRPr lang="en-US" altLang="ja-JP" dirty="0">
              <a:solidFill>
                <a:srgbClr val="000000"/>
              </a:solidFill>
              <a:latin typeface="Times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</a:rPr>
              <a:t>College students performed the worst in 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</a:rPr>
              <a:t>same condition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400" dirty="0">
              <a:latin typeface="Times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1800" dirty="0">
              <a:latin typeface="Times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rgbClr val="898989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8915" name="Picture 7" descr="College carl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0"/>
            <a:ext cx="8874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80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Subtitle 2"/>
          <p:cNvSpPr>
            <a:spLocks noGrp="1"/>
          </p:cNvSpPr>
          <p:nvPr>
            <p:ph type="subTitle" idx="1"/>
          </p:nvPr>
        </p:nvSpPr>
        <p:spPr>
          <a:xfrm>
            <a:off x="1322388" y="3298825"/>
            <a:ext cx="6499225" cy="917575"/>
          </a:xfrm>
        </p:spPr>
        <p:txBody>
          <a:bodyPr/>
          <a:lstStyle/>
          <a:p>
            <a:pPr>
              <a:buClr>
                <a:srgbClr val="6FB7D7"/>
              </a:buClr>
              <a:buFont typeface="Wingdings 2" charset="0"/>
              <a:buNone/>
            </a:pPr>
            <a:endParaRPr lang="en-US">
              <a:solidFill>
                <a:srgbClr val="898989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8067" name="Picture 5" descr="Carl graphs D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0"/>
            <a:ext cx="8874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39111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064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>
                <a:latin typeface="Times" charset="0"/>
                <a:ea typeface="+mj-ea"/>
                <a:cs typeface="+mj-cs"/>
              </a:rPr>
              <a:t/>
            </a:r>
            <a:br>
              <a:rPr lang="en-US" sz="4800">
                <a:latin typeface="Times" charset="0"/>
                <a:ea typeface="+mj-ea"/>
                <a:cs typeface="+mj-cs"/>
              </a:rPr>
            </a:br>
            <a:r>
              <a:rPr lang="en-US" sz="4000">
                <a:latin typeface="Times" charset="0"/>
                <a:ea typeface="+mj-ea"/>
                <a:cs typeface="+mj-cs"/>
              </a:rPr>
              <a:t>Equivalence and Emerging Relations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05000"/>
            <a:ext cx="8802688" cy="4953000"/>
          </a:xfrm>
        </p:spPr>
        <p:txBody>
          <a:bodyPr/>
          <a:lstStyle/>
          <a:p>
            <a:pPr eaLnBrk="1" hangingPunct="1"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There are many elements and issues that could be raised regarding the distinctions between these four alternative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explanations </a:t>
            </a: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hangingPunct="1"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But perhaps the most significant issue among them is the role that </a:t>
            </a:r>
            <a:r>
              <a:rPr lang="en-US" b="1" dirty="0">
                <a:solidFill>
                  <a:srgbClr val="000000"/>
                </a:solidFill>
                <a:latin typeface="Times" charset="0"/>
                <a:cs typeface="Times" charset="0"/>
              </a:rPr>
              <a:t>overt and covert mediating behaviors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may play in evoking the target response (Horne &amp; Lowe, 1996;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Stromer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, 1996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)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Common to use a MTS preparation with verbal participants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Sidman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/Hayes: direct effect of the manipulated contingencies</a:t>
            </a:r>
          </a:p>
          <a:p>
            <a:pPr lvl="1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Times" charset="0"/>
                <a:cs typeface="Times" charset="0"/>
              </a:rPr>
              <a:t>Common not to mention covert VB, not 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to attempt to </a:t>
            </a:r>
            <a:r>
              <a:rPr lang="en-US" sz="1800" dirty="0">
                <a:solidFill>
                  <a:srgbClr val="000000"/>
                </a:solidFill>
                <a:latin typeface="Times" charset="0"/>
                <a:cs typeface="Times" charset="0"/>
              </a:rPr>
              <a:t>measure it, or to dismiss it 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Horne &amp; Lowe/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Lowenkron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: verbal mediation, rule governed</a:t>
            </a:r>
          </a:p>
          <a:p>
            <a:pPr lvl="1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Times" charset="0"/>
                <a:cs typeface="Times" charset="0"/>
              </a:rPr>
              <a:t>F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ocus </a:t>
            </a:r>
            <a:r>
              <a:rPr lang="en-US" sz="1800" dirty="0">
                <a:solidFill>
                  <a:srgbClr val="000000"/>
                </a:solidFill>
                <a:latin typeface="Times" charset="0"/>
                <a:cs typeface="Times" charset="0"/>
              </a:rPr>
              <a:t>on overt and covert mediating behavior as 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a source </a:t>
            </a:r>
            <a:r>
              <a:rPr lang="en-US" sz="1800" dirty="0">
                <a:solidFill>
                  <a:srgbClr val="000000"/>
                </a:solidFill>
                <a:latin typeface="Times" charset="0"/>
                <a:cs typeface="Times" charset="0"/>
              </a:rPr>
              <a:t>of control for emerging relations</a:t>
            </a:r>
          </a:p>
          <a:p>
            <a:pPr marL="0" indent="0" eaLnBrk="1" hangingPunct="1">
              <a:buFont typeface="Wingdings 2" charset="0"/>
              <a:buNone/>
              <a:defRPr/>
            </a:pP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173038" y="274638"/>
            <a:ext cx="8812212" cy="1096962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  <a:cs typeface="Times" charset="0"/>
              </a:rPr>
              <a:t>A Sample Comparison Array for College Students: Same Symbols, Position Fixed</a:t>
            </a:r>
            <a:endParaRPr lang="en-US" sz="3600">
              <a:latin typeface="Arial" charset="0"/>
            </a:endParaRPr>
          </a:p>
        </p:txBody>
      </p:sp>
      <p:sp>
        <p:nvSpPr>
          <p:cNvPr id="921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19675"/>
          </a:xfrm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92163" name="AutoShape 4"/>
          <p:cNvSpPr>
            <a:spLocks noChangeArrowheads="1"/>
          </p:cNvSpPr>
          <p:nvPr/>
        </p:nvSpPr>
        <p:spPr bwMode="auto">
          <a:xfrm>
            <a:off x="1371600" y="2163763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AutoShape 5"/>
          <p:cNvSpPr>
            <a:spLocks noChangeArrowheads="1"/>
          </p:cNvSpPr>
          <p:nvPr/>
        </p:nvSpPr>
        <p:spPr bwMode="auto">
          <a:xfrm>
            <a:off x="4038600" y="2163763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AutoShape 6"/>
          <p:cNvSpPr>
            <a:spLocks noChangeArrowheads="1"/>
          </p:cNvSpPr>
          <p:nvPr/>
        </p:nvSpPr>
        <p:spPr bwMode="auto">
          <a:xfrm>
            <a:off x="6781800" y="2163763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AutoShape 7"/>
          <p:cNvSpPr>
            <a:spLocks noChangeArrowheads="1"/>
          </p:cNvSpPr>
          <p:nvPr/>
        </p:nvSpPr>
        <p:spPr bwMode="auto">
          <a:xfrm>
            <a:off x="1371600" y="38100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AutoShape 8"/>
          <p:cNvSpPr>
            <a:spLocks noChangeArrowheads="1"/>
          </p:cNvSpPr>
          <p:nvPr/>
        </p:nvSpPr>
        <p:spPr bwMode="auto">
          <a:xfrm>
            <a:off x="4038600" y="38100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AutoShape 9"/>
          <p:cNvSpPr>
            <a:spLocks noChangeArrowheads="1"/>
          </p:cNvSpPr>
          <p:nvPr/>
        </p:nvSpPr>
        <p:spPr bwMode="auto">
          <a:xfrm>
            <a:off x="6781800" y="38100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AutoShape 10"/>
          <p:cNvSpPr>
            <a:spLocks noChangeArrowheads="1"/>
          </p:cNvSpPr>
          <p:nvPr/>
        </p:nvSpPr>
        <p:spPr bwMode="auto">
          <a:xfrm>
            <a:off x="1371600" y="55626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AutoShape 11"/>
          <p:cNvSpPr>
            <a:spLocks noChangeArrowheads="1"/>
          </p:cNvSpPr>
          <p:nvPr/>
        </p:nvSpPr>
        <p:spPr bwMode="auto">
          <a:xfrm>
            <a:off x="4038600" y="55626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AutoShape 12"/>
          <p:cNvSpPr>
            <a:spLocks noChangeArrowheads="1"/>
          </p:cNvSpPr>
          <p:nvPr/>
        </p:nvSpPr>
        <p:spPr bwMode="auto">
          <a:xfrm>
            <a:off x="6781800" y="55626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371600" y="2590800"/>
            <a:ext cx="914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371600" y="2590800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>
                <a:latin typeface="Times" charset="0"/>
                <a:cs typeface="Times" charset="0"/>
              </a:rPr>
              <a:t>A Sample Comparison Array for</a:t>
            </a:r>
            <a:br>
              <a:rPr lang="en-US" sz="3600" dirty="0">
                <a:latin typeface="Times" charset="0"/>
                <a:cs typeface="Times" charset="0"/>
              </a:rPr>
            </a:br>
            <a:r>
              <a:rPr lang="en-US" sz="3600" dirty="0" smtClean="0">
                <a:latin typeface="Times" charset="0"/>
                <a:cs typeface="Times" charset="0"/>
              </a:rPr>
              <a:t> Students with DD: Same</a:t>
            </a:r>
            <a:endParaRPr lang="en-US" sz="3600" dirty="0">
              <a:latin typeface="Arial" charset="0"/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43050"/>
            <a:ext cx="8229600" cy="511492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latin typeface="Arial" charset="0"/>
            </a:endParaRPr>
          </a:p>
          <a:p>
            <a:pPr marL="0" indent="0" eaLnBrk="1" hangingPunct="1">
              <a:buFont typeface="Wingdings 2" charset="0"/>
              <a:buNone/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u="sng" dirty="0" smtClean="0">
                <a:solidFill>
                  <a:srgbClr val="000000"/>
                </a:solidFill>
                <a:latin typeface="Arial" charset="0"/>
              </a:rPr>
              <a:t>Verbal S</a:t>
            </a:r>
            <a:r>
              <a:rPr lang="en-US" u="sng" baseline="30000" dirty="0" smtClean="0">
                <a:solidFill>
                  <a:srgbClr val="000000"/>
                </a:solidFill>
                <a:latin typeface="Arial" charset="0"/>
              </a:rPr>
              <a:t>D</a:t>
            </a:r>
          </a:p>
          <a:p>
            <a:pPr eaLnBrk="1" hangingPunct="1"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Find “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Bibi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”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4211" name="AutoShape 4"/>
          <p:cNvSpPr>
            <a:spLocks noChangeArrowheads="1"/>
          </p:cNvSpPr>
          <p:nvPr/>
        </p:nvSpPr>
        <p:spPr bwMode="auto">
          <a:xfrm>
            <a:off x="7010400" y="22098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AutoShape 4"/>
          <p:cNvSpPr>
            <a:spLocks noChangeArrowheads="1"/>
          </p:cNvSpPr>
          <p:nvPr/>
        </p:nvSpPr>
        <p:spPr bwMode="auto">
          <a:xfrm>
            <a:off x="7086600" y="50292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3" name="AutoShape 4"/>
          <p:cNvSpPr>
            <a:spLocks noChangeArrowheads="1"/>
          </p:cNvSpPr>
          <p:nvPr/>
        </p:nvSpPr>
        <p:spPr bwMode="auto">
          <a:xfrm>
            <a:off x="7010400" y="36576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17538"/>
            <a:ext cx="8153400" cy="754062"/>
          </a:xfrm>
        </p:spPr>
        <p:txBody>
          <a:bodyPr/>
          <a:lstStyle/>
          <a:p>
            <a:pPr eaLnBrk="1" hangingPunct="1"/>
            <a:r>
              <a:rPr lang="en-US" sz="4800">
                <a:latin typeface="Times" charset="0"/>
              </a:rPr>
              <a:t/>
            </a:r>
            <a:br>
              <a:rPr lang="en-US" sz="4800">
                <a:latin typeface="Times" charset="0"/>
              </a:rPr>
            </a:br>
            <a:r>
              <a:rPr lang="en-US" sz="4000">
                <a:latin typeface="Times" charset="0"/>
              </a:rPr>
              <a:t>Exit Interview and Talk Aloud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017713"/>
            <a:ext cx="9144000" cy="4840287"/>
          </a:xfrm>
        </p:spPr>
        <p:txBody>
          <a:bodyPr rtlCol="0" anchor="ctr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Times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+mn-cs"/>
              </a:rPr>
              <a:t>All college students interviewed (3) reported 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ea typeface="+mn-ea"/>
                <a:cs typeface="+mn-cs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ea typeface="+mn-ea"/>
                <a:cs typeface="+mn-cs"/>
              </a:rPr>
              <a:t>developing strategies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ea typeface="+mn-ea"/>
                <a:cs typeface="+mn-cs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ea typeface="+mn-ea"/>
                <a:cs typeface="+mn-cs"/>
              </a:rPr>
              <a:t> to find the correct comparison stimulus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Times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+mn-cs"/>
              </a:rPr>
              <a:t>Strategies were very similar for all participants, also demonstrated in novel talk aloud post-experiment rounds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Times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Basic strategy was to alter the spoken nonsense word to something more familiar, and create a name for each of the symbols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Times" charset="0"/>
              <a:buChar char="•"/>
              <a:defRPr/>
            </a:pPr>
            <a:r>
              <a:rPr lang="en-US" altLang="ja-JP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Then create a connection between the new word and the symbol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Times" charset="0"/>
              <a:buChar char="•"/>
              <a:defRPr/>
            </a:pPr>
            <a:r>
              <a:rPr lang="en-US" altLang="ja-JP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Relation</a:t>
            </a:r>
            <a:r>
              <a:rPr lang="en-US" altLang="ja-JP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: </a:t>
            </a:r>
            <a:r>
              <a:rPr lang="ja-JP" altLang="en-US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“</a:t>
            </a:r>
            <a:r>
              <a:rPr lang="en-US" altLang="ja-JP" b="1" dirty="0" err="1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Bibi</a:t>
            </a:r>
            <a:r>
              <a:rPr lang="en-US" altLang="ja-JP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,</a:t>
            </a:r>
            <a:r>
              <a:rPr lang="ja-JP" altLang="en-US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”</a:t>
            </a:r>
            <a:r>
              <a:rPr lang="en-US" altLang="ja-JP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---&gt; square w/vertical and horizontal lines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. One participant reported that “</a:t>
            </a:r>
            <a:r>
              <a:rPr lang="en-US" altLang="ja-JP" dirty="0" err="1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Bibi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” was (</a:t>
            </a:r>
            <a:r>
              <a:rPr lang="en-US" altLang="ja-JP" dirty="0" err="1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intraverbally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) converted to 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baby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and the framed square was thought of (</a:t>
            </a:r>
            <a:r>
              <a:rPr lang="en-US" altLang="ja-JP" dirty="0" err="1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tacted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) as a window, and the (intraverbal) phrase “baby in the window” was used to “connect” the two stimuli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charset="0"/>
              <a:buNone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  <a:cs typeface="ＭＳ Ｐゴシック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charset="0"/>
              <a:buNone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  <a:cs typeface="ＭＳ Ｐゴシック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charset="0"/>
              <a:buNone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17538"/>
            <a:ext cx="8153400" cy="754062"/>
          </a:xfrm>
        </p:spPr>
        <p:txBody>
          <a:bodyPr/>
          <a:lstStyle/>
          <a:p>
            <a:pPr algn="ctr" eaLnBrk="1" hangingPunct="1"/>
            <a:r>
              <a:rPr lang="en-US" sz="4800" dirty="0">
                <a:latin typeface="Times" charset="0"/>
                <a:ea typeface="ＭＳ Ｐゴシック" charset="0"/>
                <a:cs typeface="ＭＳ Ｐゴシック" charset="0"/>
              </a:rPr>
              <a:t/>
            </a:r>
            <a:br>
              <a:rPr lang="en-US" sz="4800" dirty="0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Exit Interview and Talk Aloud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840287"/>
          </a:xfrm>
        </p:spPr>
        <p:txBody>
          <a:bodyPr anchor="ctr"/>
          <a:lstStyle/>
          <a:p>
            <a:pPr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Other examples</a:t>
            </a: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: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(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“</a:t>
            </a:r>
            <a:r>
              <a:rPr lang="en-US" altLang="ja-JP" sz="2400" dirty="0" err="1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Biba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,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”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 ---&gt; empty square) ---&gt; </a:t>
            </a:r>
            <a:r>
              <a:rPr lang="en-US" altLang="ja-JP" sz="2400" dirty="0" err="1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Biba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 was converted to 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“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Bebop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”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 and the square was thought of as a dance floor 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(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“</a:t>
            </a:r>
            <a:r>
              <a:rPr lang="en-US" altLang="ja-JP" sz="2400" dirty="0" err="1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Luba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”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 ---&gt; empty square) ---&gt; </a:t>
            </a:r>
            <a:r>
              <a:rPr lang="en-US" altLang="ja-JP" sz="2400" dirty="0" err="1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Luba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 was converted to 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“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Love life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”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 then 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“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my love life is empty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”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  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(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“</a:t>
            </a:r>
            <a:r>
              <a:rPr lang="en-US" altLang="ja-JP" sz="2400" dirty="0" err="1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Quba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”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 ---&gt; square with a line though it) ---&gt; </a:t>
            </a:r>
            <a:r>
              <a:rPr lang="en-US" altLang="ja-JP" sz="2400" dirty="0" err="1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Quba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 was converted to 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“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Club,</a:t>
            </a:r>
            <a:r>
              <a:rPr lang="ja-JP" alt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”</a:t>
            </a:r>
            <a:r>
              <a:rPr lang="en-US" altLang="ja-JP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rPr>
              <a:t> then the symbol was thought of as a stick </a:t>
            </a:r>
            <a:endParaRPr lang="en-US" altLang="ja-JP" sz="2400" dirty="0">
              <a:solidFill>
                <a:schemeClr val="tx1"/>
              </a:solidFill>
              <a:latin typeface="Times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4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4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18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80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685800" y="4114800"/>
            <a:ext cx="1447800" cy="1981200"/>
            <a:chOff x="533400" y="914400"/>
            <a:chExt cx="1295400" cy="1295400"/>
          </a:xfrm>
        </p:grpSpPr>
        <p:sp>
          <p:nvSpPr>
            <p:cNvPr id="97300" name="Rectangle 42"/>
            <p:cNvSpPr>
              <a:spLocks noChangeArrowheads="1"/>
            </p:cNvSpPr>
            <p:nvPr/>
          </p:nvSpPr>
          <p:spPr bwMode="auto">
            <a:xfrm>
              <a:off x="533400" y="1371600"/>
              <a:ext cx="1295400" cy="838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97301" name="TextBox 40"/>
            <p:cNvSpPr txBox="1">
              <a:spLocks noChangeArrowheads="1"/>
            </p:cNvSpPr>
            <p:nvPr/>
          </p:nvSpPr>
          <p:spPr bwMode="auto">
            <a:xfrm>
              <a:off x="685800" y="914400"/>
              <a:ext cx="941283" cy="413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/>
                <a:t>Overt</a:t>
              </a:r>
              <a:endParaRPr lang="en-US"/>
            </a:p>
          </p:txBody>
        </p:sp>
        <p:grpSp>
          <p:nvGrpSpPr>
            <p:cNvPr id="97302" name="Group 24"/>
            <p:cNvGrpSpPr>
              <a:grpSpLocks/>
            </p:cNvGrpSpPr>
            <p:nvPr/>
          </p:nvGrpSpPr>
          <p:grpSpPr bwMode="auto">
            <a:xfrm>
              <a:off x="914400" y="1524001"/>
              <a:ext cx="533400" cy="511175"/>
              <a:chOff x="6997698" y="2967167"/>
              <a:chExt cx="414868" cy="433981"/>
            </a:xfrm>
          </p:grpSpPr>
          <p:sp>
            <p:nvSpPr>
              <p:cNvPr id="7" name="Rectangle 6"/>
              <p:cNvSpPr/>
              <p:nvPr/>
            </p:nvSpPr>
            <p:spPr>
              <a:xfrm flipH="1">
                <a:off x="6997438" y="2966907"/>
                <a:ext cx="208799" cy="21678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 flipH="1">
                <a:off x="6997438" y="3183690"/>
                <a:ext cx="208799" cy="2176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 flipH="1">
                <a:off x="7206237" y="2966907"/>
                <a:ext cx="206589" cy="21678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 flipH="1">
                <a:off x="7206237" y="3183690"/>
                <a:ext cx="206589" cy="2176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3048000" y="3962400"/>
            <a:ext cx="5638800" cy="2514600"/>
            <a:chOff x="-141765" y="2552701"/>
            <a:chExt cx="4217578" cy="2095499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-141765" y="3759200"/>
              <a:ext cx="8798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296" name="Group 50"/>
            <p:cNvGrpSpPr>
              <a:grpSpLocks/>
            </p:cNvGrpSpPr>
            <p:nvPr/>
          </p:nvGrpSpPr>
          <p:grpSpPr bwMode="auto">
            <a:xfrm>
              <a:off x="1752380" y="2552701"/>
              <a:ext cx="2323433" cy="2095499"/>
              <a:chOff x="1752380" y="2552060"/>
              <a:chExt cx="2323433" cy="2095895"/>
            </a:xfrm>
          </p:grpSpPr>
          <p:sp>
            <p:nvSpPr>
              <p:cNvPr id="14" name="Cloud 13"/>
              <p:cNvSpPr/>
              <p:nvPr/>
            </p:nvSpPr>
            <p:spPr bwMode="auto">
              <a:xfrm>
                <a:off x="1752108" y="2996644"/>
                <a:ext cx="2323705" cy="1651311"/>
              </a:xfrm>
              <a:prstGeom prst="clou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7298" name="TextBox 15"/>
              <p:cNvSpPr txBox="1">
                <a:spLocks noChangeArrowheads="1"/>
              </p:cNvSpPr>
              <p:nvPr/>
            </p:nvSpPr>
            <p:spPr bwMode="auto">
              <a:xfrm>
                <a:off x="2536968" y="2552060"/>
                <a:ext cx="1117088" cy="384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Covert</a:t>
                </a:r>
              </a:p>
            </p:txBody>
          </p:sp>
          <p:sp>
            <p:nvSpPr>
              <p:cNvPr id="97299" name="TextBox 26"/>
              <p:cNvSpPr txBox="1">
                <a:spLocks noChangeArrowheads="1"/>
              </p:cNvSpPr>
              <p:nvPr/>
            </p:nvSpPr>
            <p:spPr bwMode="auto">
              <a:xfrm>
                <a:off x="2328531" y="3314204"/>
                <a:ext cx="1291328" cy="7610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000" baseline="-25000">
                  <a:solidFill>
                    <a:srgbClr val="000000"/>
                  </a:solidFill>
                </a:endParaRPr>
              </a:p>
              <a:p>
                <a:pPr algn="ctr"/>
                <a:r>
                  <a:rPr lang="en-US" sz="2000">
                    <a:solidFill>
                      <a:srgbClr val="000000"/>
                    </a:solidFill>
                  </a:rPr>
                  <a:t>Tact</a:t>
                </a:r>
              </a:p>
              <a:p>
                <a:pPr algn="ctr"/>
                <a:r>
                  <a:rPr lang="ja-JP" altLang="en-US" sz="2000">
                    <a:solidFill>
                      <a:srgbClr val="000000"/>
                    </a:solidFill>
                  </a:rPr>
                  <a:t>“</a:t>
                </a:r>
                <a:r>
                  <a:rPr lang="en-US" altLang="ja-JP" sz="2000">
                    <a:solidFill>
                      <a:srgbClr val="000000"/>
                    </a:solidFill>
                  </a:rPr>
                  <a:t>Window</a:t>
                </a:r>
                <a:r>
                  <a:rPr lang="ja-JP" altLang="en-US" sz="2000">
                    <a:solidFill>
                      <a:srgbClr val="000000"/>
                    </a:solidFill>
                  </a:rPr>
                  <a:t>”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81000" y="1144588"/>
            <a:ext cx="1905000" cy="2198687"/>
            <a:chOff x="381000" y="2819289"/>
            <a:chExt cx="1905000" cy="1449574"/>
          </a:xfrm>
        </p:grpSpPr>
        <p:grpSp>
          <p:nvGrpSpPr>
            <p:cNvPr id="97291" name="Group 48"/>
            <p:cNvGrpSpPr>
              <a:grpSpLocks/>
            </p:cNvGrpSpPr>
            <p:nvPr/>
          </p:nvGrpSpPr>
          <p:grpSpPr bwMode="auto">
            <a:xfrm>
              <a:off x="381000" y="2868502"/>
              <a:ext cx="1905000" cy="1400361"/>
              <a:chOff x="381000" y="2944702"/>
              <a:chExt cx="1905000" cy="1400361"/>
            </a:xfrm>
          </p:grpSpPr>
          <p:sp>
            <p:nvSpPr>
              <p:cNvPr id="97293" name="TextBox 41"/>
              <p:cNvSpPr txBox="1">
                <a:spLocks noChangeArrowheads="1"/>
              </p:cNvSpPr>
              <p:nvPr/>
            </p:nvSpPr>
            <p:spPr bwMode="auto">
              <a:xfrm>
                <a:off x="381000" y="2944702"/>
                <a:ext cx="1905000" cy="1400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000"/>
              </a:p>
              <a:p>
                <a:pPr algn="ctr"/>
                <a:r>
                  <a:rPr lang="en-US" sz="2000"/>
                  <a:t>    </a:t>
                </a:r>
              </a:p>
              <a:p>
                <a:pPr algn="ctr"/>
                <a:endParaRPr lang="en-US" sz="1800"/>
              </a:p>
              <a:p>
                <a:pPr algn="ctr"/>
                <a:endParaRPr lang="en-US" sz="1800"/>
              </a:p>
              <a:p>
                <a:pPr algn="ctr"/>
                <a:r>
                  <a:rPr lang="ja-JP" altLang="en-US" sz="2000"/>
                  <a:t>“</a:t>
                </a:r>
                <a:r>
                  <a:rPr lang="en-US" altLang="ja-JP" sz="2000"/>
                  <a:t>Bibi</a:t>
                </a:r>
                <a:r>
                  <a:rPr lang="ja-JP" altLang="en-US" sz="2000"/>
                  <a:t>”</a:t>
                </a:r>
                <a:endParaRPr lang="en-US" altLang="ja-JP" sz="2000"/>
              </a:p>
              <a:p>
                <a:pPr algn="ctr"/>
                <a:endParaRPr lang="en-US" sz="1800"/>
              </a:p>
              <a:p>
                <a:pPr algn="ctr"/>
                <a:endParaRPr lang="en-US" sz="1800"/>
              </a:p>
            </p:txBody>
          </p:sp>
          <p:sp>
            <p:nvSpPr>
              <p:cNvPr id="97294" name="Rectangle 42"/>
              <p:cNvSpPr>
                <a:spLocks noChangeArrowheads="1"/>
              </p:cNvSpPr>
              <p:nvPr/>
            </p:nvSpPr>
            <p:spPr bwMode="auto">
              <a:xfrm>
                <a:off x="685800" y="3352575"/>
                <a:ext cx="1371600" cy="9903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97292" name="TextBox 40"/>
            <p:cNvSpPr txBox="1">
              <a:spLocks noChangeArrowheads="1"/>
            </p:cNvSpPr>
            <p:nvPr/>
          </p:nvSpPr>
          <p:spPr bwMode="auto">
            <a:xfrm>
              <a:off x="838200" y="2819289"/>
              <a:ext cx="941283" cy="304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/>
                <a:t>Overt</a:t>
              </a:r>
            </a:p>
          </p:txBody>
        </p:sp>
      </p:grpSp>
      <p:grpSp>
        <p:nvGrpSpPr>
          <p:cNvPr id="13" name="Group 28"/>
          <p:cNvGrpSpPr>
            <a:grpSpLocks/>
          </p:cNvGrpSpPr>
          <p:nvPr/>
        </p:nvGrpSpPr>
        <p:grpSpPr bwMode="auto">
          <a:xfrm>
            <a:off x="3048000" y="990600"/>
            <a:ext cx="5486400" cy="2590800"/>
            <a:chOff x="3048000" y="186680"/>
            <a:chExt cx="5410200" cy="2408883"/>
          </a:xfrm>
        </p:grpSpPr>
        <p:grpSp>
          <p:nvGrpSpPr>
            <p:cNvPr id="97286" name="Group 50"/>
            <p:cNvGrpSpPr>
              <a:grpSpLocks/>
            </p:cNvGrpSpPr>
            <p:nvPr/>
          </p:nvGrpSpPr>
          <p:grpSpPr bwMode="auto">
            <a:xfrm>
              <a:off x="5638823" y="186680"/>
              <a:ext cx="2819377" cy="2408883"/>
              <a:chOff x="1905023" y="3534263"/>
              <a:chExt cx="2819377" cy="2409337"/>
            </a:xfrm>
          </p:grpSpPr>
          <p:sp>
            <p:nvSpPr>
              <p:cNvPr id="25" name="Cloud 24"/>
              <p:cNvSpPr/>
              <p:nvPr/>
            </p:nvSpPr>
            <p:spPr bwMode="auto">
              <a:xfrm>
                <a:off x="1905023" y="4039161"/>
                <a:ext cx="2819377" cy="1904439"/>
              </a:xfrm>
              <a:prstGeom prst="clou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7289" name="TextBox 15"/>
              <p:cNvSpPr txBox="1">
                <a:spLocks noChangeArrowheads="1"/>
              </p:cNvSpPr>
              <p:nvPr/>
            </p:nvSpPr>
            <p:spPr bwMode="auto">
              <a:xfrm>
                <a:off x="2682382" y="3534263"/>
                <a:ext cx="1095172" cy="429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Covert</a:t>
                </a:r>
              </a:p>
            </p:txBody>
          </p:sp>
          <p:sp>
            <p:nvSpPr>
              <p:cNvPr id="97290" name="TextBox 26"/>
              <p:cNvSpPr txBox="1">
                <a:spLocks noChangeArrowheads="1"/>
              </p:cNvSpPr>
              <p:nvPr/>
            </p:nvSpPr>
            <p:spPr bwMode="auto">
              <a:xfrm>
                <a:off x="2209800" y="4171478"/>
                <a:ext cx="2237512" cy="13074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000" baseline="-25000">
                  <a:solidFill>
                    <a:srgbClr val="000000"/>
                  </a:solidFill>
                </a:endParaRPr>
              </a:p>
              <a:p>
                <a:pPr algn="ctr"/>
                <a:endParaRPr lang="en-US" sz="1800" baseline="-25000">
                  <a:solidFill>
                    <a:srgbClr val="000000"/>
                  </a:solidFill>
                </a:endParaRPr>
              </a:p>
              <a:p>
                <a:pPr algn="ctr"/>
                <a:r>
                  <a:rPr lang="en-US" sz="2000">
                    <a:solidFill>
                      <a:srgbClr val="000000"/>
                    </a:solidFill>
                  </a:rPr>
                  <a:t>Echoic/Intraverbal</a:t>
                </a:r>
              </a:p>
              <a:p>
                <a:pPr algn="ctr"/>
                <a:endParaRPr lang="en-US" sz="2000">
                  <a:solidFill>
                    <a:srgbClr val="000000"/>
                  </a:solidFill>
                </a:endParaRPr>
              </a:p>
              <a:p>
                <a:pPr algn="ctr"/>
                <a:r>
                  <a:rPr lang="ja-JP" altLang="en-US" sz="2000">
                    <a:solidFill>
                      <a:srgbClr val="000000"/>
                    </a:solidFill>
                  </a:rPr>
                  <a:t>“</a:t>
                </a:r>
                <a:r>
                  <a:rPr lang="en-US" altLang="ja-JP" sz="2000">
                    <a:solidFill>
                      <a:srgbClr val="000000"/>
                    </a:solidFill>
                  </a:rPr>
                  <a:t>Baby</a:t>
                </a:r>
                <a:r>
                  <a:rPr lang="ja-JP" altLang="en-US" sz="2000">
                    <a:solidFill>
                      <a:srgbClr val="000000"/>
                    </a:solidFill>
                  </a:rPr>
                  <a:t>”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28" name="Straight Arrow Connector 27"/>
            <p:cNvCxnSpPr/>
            <p:nvPr/>
          </p:nvCxnSpPr>
          <p:spPr bwMode="auto">
            <a:xfrm>
              <a:off x="3048000" y="1600718"/>
              <a:ext cx="11130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285" name="Rectangle 26"/>
          <p:cNvSpPr>
            <a:spLocks noChangeArrowheads="1"/>
          </p:cNvSpPr>
          <p:nvPr/>
        </p:nvSpPr>
        <p:spPr bwMode="auto">
          <a:xfrm>
            <a:off x="533400" y="0"/>
            <a:ext cx="8001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  <a:latin typeface="Times" charset="0"/>
                <a:cs typeface="Times" charset="0"/>
              </a:rPr>
              <a:t>A Verbal Behavior Analysis of MTS with </a:t>
            </a:r>
          </a:p>
          <a:p>
            <a:pPr algn="ctr"/>
            <a:r>
              <a:rPr lang="en-US" sz="2800">
                <a:solidFill>
                  <a:schemeClr val="accent1"/>
                </a:solidFill>
                <a:latin typeface="Times" charset="0"/>
                <a:cs typeface="Times" charset="0"/>
              </a:rPr>
              <a:t>Verbal Participants: Early Trials</a:t>
            </a:r>
            <a:endParaRPr lang="en-US">
              <a:solidFill>
                <a:schemeClr val="accent1"/>
              </a:solidFill>
              <a:latin typeface="Times" charset="0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4"/>
          <p:cNvSpPr>
            <a:spLocks noGrp="1"/>
          </p:cNvSpPr>
          <p:nvPr>
            <p:ph type="title"/>
          </p:nvPr>
        </p:nvSpPr>
        <p:spPr>
          <a:xfrm>
            <a:off x="838200" y="0"/>
            <a:ext cx="7791450" cy="1143000"/>
          </a:xfrm>
        </p:spPr>
        <p:txBody>
          <a:bodyPr/>
          <a:lstStyle/>
          <a:p>
            <a:pPr eaLnBrk="1" hangingPunct="1"/>
            <a:r>
              <a:rPr lang="en-US" sz="2800">
                <a:latin typeface="Times" charset="0"/>
                <a:cs typeface="Times" charset="0"/>
              </a:rPr>
              <a:t>A Verbal Behavior Analysis of MTS with </a:t>
            </a:r>
            <a:br>
              <a:rPr lang="en-US" sz="2800">
                <a:latin typeface="Times" charset="0"/>
                <a:cs typeface="Times" charset="0"/>
              </a:rPr>
            </a:br>
            <a:r>
              <a:rPr lang="en-US" sz="2800">
                <a:latin typeface="Times" charset="0"/>
                <a:cs typeface="Times" charset="0"/>
              </a:rPr>
              <a:t>Verbal Participants: Later Trials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6629400" y="1752600"/>
            <a:ext cx="2514600" cy="2979738"/>
            <a:chOff x="4953000" y="2209800"/>
            <a:chExt cx="2133600" cy="2362218"/>
          </a:xfrm>
        </p:grpSpPr>
        <p:sp>
          <p:nvSpPr>
            <p:cNvPr id="21" name="Cloud 20"/>
            <p:cNvSpPr/>
            <p:nvPr/>
          </p:nvSpPr>
          <p:spPr bwMode="auto">
            <a:xfrm>
              <a:off x="4953000" y="2743407"/>
              <a:ext cx="2133600" cy="1828611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321" name="TextBox 21"/>
            <p:cNvSpPr txBox="1">
              <a:spLocks noChangeArrowheads="1"/>
            </p:cNvSpPr>
            <p:nvPr/>
          </p:nvSpPr>
          <p:spPr bwMode="auto">
            <a:xfrm>
              <a:off x="5410200" y="2209800"/>
              <a:ext cx="1280018" cy="538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Covert</a:t>
              </a:r>
            </a:p>
          </p:txBody>
        </p:sp>
        <p:sp>
          <p:nvSpPr>
            <p:cNvPr id="98322" name="TextBox 27"/>
            <p:cNvSpPr txBox="1">
              <a:spLocks noChangeArrowheads="1"/>
            </p:cNvSpPr>
            <p:nvPr/>
          </p:nvSpPr>
          <p:spPr bwMode="auto">
            <a:xfrm>
              <a:off x="5146964" y="2956812"/>
              <a:ext cx="1762288" cy="1516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1"/>
                <a:t>        R</a:t>
              </a:r>
              <a:r>
                <a:rPr lang="en-US" sz="2000" b="1" baseline="-25000"/>
                <a:t>2</a:t>
              </a:r>
              <a:r>
                <a:rPr lang="en-US" sz="2000" b="1"/>
                <a:t>/</a:t>
              </a:r>
              <a:r>
                <a:rPr lang="en-US" sz="2000" b="1">
                  <a:solidFill>
                    <a:srgbClr val="000000"/>
                  </a:solidFill>
                </a:rPr>
                <a:t>S</a:t>
              </a:r>
              <a:r>
                <a:rPr lang="en-US" sz="2000" b="1" baseline="30000">
                  <a:solidFill>
                    <a:srgbClr val="000000"/>
                  </a:solidFill>
                </a:rPr>
                <a:t>D</a:t>
              </a:r>
              <a:r>
                <a:rPr lang="en-US" sz="2000" b="1" baseline="-25000">
                  <a:solidFill>
                    <a:srgbClr val="000000"/>
                  </a:solidFill>
                </a:rPr>
                <a:t>3</a:t>
              </a:r>
            </a:p>
            <a:p>
              <a:endParaRPr lang="en-US" sz="2000" b="1" baseline="-25000">
                <a:solidFill>
                  <a:srgbClr val="000000"/>
                </a:solidFill>
              </a:endParaRPr>
            </a:p>
            <a:p>
              <a:r>
                <a:rPr lang="en-US" sz="1800">
                  <a:solidFill>
                    <a:srgbClr val="000000"/>
                  </a:solidFill>
                </a:rPr>
                <a:t>Echoic/Intraverbal</a:t>
              </a:r>
            </a:p>
            <a:p>
              <a:endParaRPr lang="en-US" sz="2000" baseline="-25000">
                <a:solidFill>
                  <a:srgbClr val="000000"/>
                </a:solidFill>
              </a:endParaRPr>
            </a:p>
            <a:p>
              <a:r>
                <a:rPr lang="en-US" sz="2000">
                  <a:solidFill>
                    <a:srgbClr val="000000"/>
                  </a:solidFill>
                </a:rPr>
                <a:t>  </a:t>
              </a:r>
              <a:r>
                <a:rPr lang="ja-JP" altLang="en-US" sz="2000">
                  <a:solidFill>
                    <a:srgbClr val="000000"/>
                  </a:solidFill>
                </a:rPr>
                <a:t>“</a:t>
              </a:r>
              <a:r>
                <a:rPr lang="en-US" altLang="ja-JP" sz="2000">
                  <a:solidFill>
                    <a:srgbClr val="000000"/>
                  </a:solidFill>
                </a:rPr>
                <a:t>Baby in the </a:t>
              </a:r>
            </a:p>
            <a:p>
              <a:r>
                <a:rPr lang="en-US" sz="2000">
                  <a:solidFill>
                    <a:srgbClr val="000000"/>
                  </a:solidFill>
                </a:rPr>
                <a:t>   Window</a:t>
              </a:r>
              <a:r>
                <a:rPr lang="ja-JP" altLang="en-US" sz="2000">
                  <a:solidFill>
                    <a:srgbClr val="000000"/>
                  </a:solidFill>
                </a:rPr>
                <a:t>”</a:t>
              </a:r>
              <a:r>
                <a:rPr lang="en-US" altLang="ja-JP" sz="2000" baseline="-25000">
                  <a:solidFill>
                    <a:srgbClr val="000000"/>
                  </a:solidFill>
                </a:rPr>
                <a:t> </a:t>
              </a:r>
            </a:p>
            <a:p>
              <a:endParaRPr lang="en-US" sz="2000"/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>
            <a:off x="2209800" y="34290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019800" y="34290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819400" y="1676400"/>
            <a:ext cx="3200400" cy="2895600"/>
            <a:chOff x="1905000" y="3576191"/>
            <a:chExt cx="2819400" cy="2367409"/>
          </a:xfrm>
        </p:grpSpPr>
        <p:sp>
          <p:nvSpPr>
            <p:cNvPr id="15" name="Cloud 14"/>
            <p:cNvSpPr/>
            <p:nvPr/>
          </p:nvSpPr>
          <p:spPr bwMode="auto">
            <a:xfrm>
              <a:off x="1905000" y="4038251"/>
              <a:ext cx="2819400" cy="1905349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318" name="TextBox 15"/>
            <p:cNvSpPr txBox="1">
              <a:spLocks noChangeArrowheads="1"/>
            </p:cNvSpPr>
            <p:nvPr/>
          </p:nvSpPr>
          <p:spPr bwMode="auto">
            <a:xfrm>
              <a:off x="2307771" y="3576191"/>
              <a:ext cx="2215244" cy="440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Covert </a:t>
              </a:r>
            </a:p>
          </p:txBody>
        </p:sp>
        <p:sp>
          <p:nvSpPr>
            <p:cNvPr id="98319" name="TextBox 26"/>
            <p:cNvSpPr txBox="1">
              <a:spLocks noChangeArrowheads="1"/>
            </p:cNvSpPr>
            <p:nvPr/>
          </p:nvSpPr>
          <p:spPr bwMode="auto">
            <a:xfrm>
              <a:off x="2233115" y="4309487"/>
              <a:ext cx="1928010" cy="87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00000"/>
                  </a:solidFill>
                </a:rPr>
                <a:t>R</a:t>
              </a:r>
              <a:r>
                <a:rPr lang="en-US" sz="2000" b="1" baseline="-25000">
                  <a:solidFill>
                    <a:srgbClr val="000000"/>
                  </a:solidFill>
                </a:rPr>
                <a:t>1</a:t>
              </a:r>
              <a:r>
                <a:rPr lang="en-US" sz="2000" b="1">
                  <a:solidFill>
                    <a:srgbClr val="000000"/>
                  </a:solidFill>
                </a:rPr>
                <a:t>/S</a:t>
              </a:r>
              <a:r>
                <a:rPr lang="en-US" sz="2000" b="1" baseline="30000">
                  <a:solidFill>
                    <a:srgbClr val="000000"/>
                  </a:solidFill>
                </a:rPr>
                <a:t>D</a:t>
              </a:r>
              <a:r>
                <a:rPr lang="en-US" sz="2000" b="1" baseline="-25000">
                  <a:solidFill>
                    <a:srgbClr val="000000"/>
                  </a:solidFill>
                </a:rPr>
                <a:t>2 </a:t>
              </a:r>
            </a:p>
            <a:p>
              <a:pPr algn="ctr"/>
              <a:endParaRPr lang="en-US" sz="2000" baseline="-25000">
                <a:solidFill>
                  <a:srgbClr val="000000"/>
                </a:solidFill>
              </a:endParaRPr>
            </a:p>
            <a:p>
              <a:pPr algn="ctr"/>
              <a:endParaRPr lang="en-US" sz="1800" baseline="-25000">
                <a:solidFill>
                  <a:srgbClr val="000000"/>
                </a:solidFill>
              </a:endParaRPr>
            </a:p>
            <a:p>
              <a:pPr algn="ctr"/>
              <a:r>
                <a:rPr lang="en-US" sz="1800">
                  <a:solidFill>
                    <a:srgbClr val="000000"/>
                  </a:solidFill>
                </a:rPr>
                <a:t>Echoic/Intraverbal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152400" y="1911350"/>
            <a:ext cx="2057400" cy="2508250"/>
            <a:chOff x="304800" y="2362200"/>
            <a:chExt cx="2057400" cy="2507635"/>
          </a:xfrm>
        </p:grpSpPr>
        <p:grpSp>
          <p:nvGrpSpPr>
            <p:cNvPr id="98313" name="Group 48"/>
            <p:cNvGrpSpPr>
              <a:grpSpLocks/>
            </p:cNvGrpSpPr>
            <p:nvPr/>
          </p:nvGrpSpPr>
          <p:grpSpPr bwMode="auto">
            <a:xfrm>
              <a:off x="304800" y="2438400"/>
              <a:ext cx="2057400" cy="2431435"/>
              <a:chOff x="304800" y="2514600"/>
              <a:chExt cx="2057400" cy="2431435"/>
            </a:xfrm>
          </p:grpSpPr>
          <p:sp>
            <p:nvSpPr>
              <p:cNvPr id="98315" name="TextBox 41"/>
              <p:cNvSpPr txBox="1">
                <a:spLocks noChangeArrowheads="1"/>
              </p:cNvSpPr>
              <p:nvPr/>
            </p:nvSpPr>
            <p:spPr bwMode="auto">
              <a:xfrm>
                <a:off x="381000" y="2514600"/>
                <a:ext cx="1905000" cy="2431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000"/>
              </a:p>
              <a:p>
                <a:pPr algn="ctr"/>
                <a:r>
                  <a:rPr lang="en-US" sz="2000"/>
                  <a:t>    </a:t>
                </a:r>
              </a:p>
              <a:p>
                <a:pPr algn="ctr"/>
                <a:r>
                  <a:rPr lang="en-US" sz="2000"/>
                  <a:t>Sample </a:t>
                </a:r>
                <a:r>
                  <a:rPr lang="en-US" sz="2000" b="1"/>
                  <a:t>S</a:t>
                </a:r>
                <a:r>
                  <a:rPr lang="en-US" sz="2000" b="1" baseline="30000"/>
                  <a:t>D</a:t>
                </a:r>
                <a:r>
                  <a:rPr lang="en-US" sz="2000" b="1" baseline="-25000"/>
                  <a:t>1</a:t>
                </a:r>
              </a:p>
              <a:p>
                <a:pPr algn="ctr"/>
                <a:endParaRPr lang="en-US" sz="1800"/>
              </a:p>
              <a:p>
                <a:pPr algn="ctr"/>
                <a:endParaRPr lang="en-US" sz="1800"/>
              </a:p>
              <a:p>
                <a:pPr algn="ctr"/>
                <a:r>
                  <a:rPr lang="ja-JP" altLang="en-US" sz="2000"/>
                  <a:t>“</a:t>
                </a:r>
                <a:r>
                  <a:rPr lang="en-US" altLang="ja-JP" sz="2000"/>
                  <a:t>Bibi</a:t>
                </a:r>
                <a:r>
                  <a:rPr lang="ja-JP" altLang="en-US" sz="2000"/>
                  <a:t>”</a:t>
                </a:r>
                <a:endParaRPr lang="en-US" altLang="ja-JP" sz="2000"/>
              </a:p>
              <a:p>
                <a:pPr algn="ctr"/>
                <a:endParaRPr lang="en-US" sz="1800"/>
              </a:p>
              <a:p>
                <a:pPr algn="ctr"/>
                <a:endParaRPr lang="en-US" sz="1800"/>
              </a:p>
            </p:txBody>
          </p:sp>
          <p:sp>
            <p:nvSpPr>
              <p:cNvPr id="98316" name="Rectangle 42"/>
              <p:cNvSpPr>
                <a:spLocks noChangeArrowheads="1"/>
              </p:cNvSpPr>
              <p:nvPr/>
            </p:nvSpPr>
            <p:spPr bwMode="auto">
              <a:xfrm>
                <a:off x="304800" y="2895600"/>
                <a:ext cx="2057400" cy="1828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98314" name="TextBox 40"/>
            <p:cNvSpPr txBox="1">
              <a:spLocks noChangeArrowheads="1"/>
            </p:cNvSpPr>
            <p:nvPr/>
          </p:nvSpPr>
          <p:spPr bwMode="auto">
            <a:xfrm>
              <a:off x="838200" y="2362200"/>
              <a:ext cx="1062535" cy="523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/>
                <a:t>Overt</a:t>
              </a:r>
            </a:p>
          </p:txBody>
        </p: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810000" y="38862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2000"/>
              <a:t>“</a:t>
            </a:r>
            <a:r>
              <a:rPr lang="en-US" altLang="ja-JP" sz="2000"/>
              <a:t>Baby</a:t>
            </a:r>
            <a:r>
              <a:rPr lang="ja-JP" altLang="en-US" sz="2000"/>
              <a:t>”</a:t>
            </a:r>
            <a:endParaRPr lang="en-US" sz="200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810000" y="388620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2000"/>
              <a:t>“</a:t>
            </a:r>
            <a:r>
              <a:rPr lang="en-US" altLang="ja-JP" sz="2000"/>
              <a:t>Bibi</a:t>
            </a:r>
            <a:r>
              <a:rPr lang="ja-JP" altLang="en-US" sz="2000"/>
              <a:t>”</a:t>
            </a:r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29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4"/>
          <p:cNvSpPr>
            <a:spLocks noGrp="1"/>
          </p:cNvSpPr>
          <p:nvPr>
            <p:ph type="title"/>
          </p:nvPr>
        </p:nvSpPr>
        <p:spPr>
          <a:xfrm>
            <a:off x="838200" y="0"/>
            <a:ext cx="7791450" cy="1066800"/>
          </a:xfrm>
        </p:spPr>
        <p:txBody>
          <a:bodyPr/>
          <a:lstStyle/>
          <a:p>
            <a:pPr eaLnBrk="1" hangingPunct="1"/>
            <a:r>
              <a:rPr lang="en-US" sz="2800">
                <a:latin typeface="Times" charset="0"/>
                <a:cs typeface="Times" charset="0"/>
              </a:rPr>
              <a:t>A Verbal Behavior Analysis of MTS with </a:t>
            </a:r>
            <a:br>
              <a:rPr lang="en-US" sz="2800">
                <a:latin typeface="Times" charset="0"/>
                <a:cs typeface="Times" charset="0"/>
              </a:rPr>
            </a:br>
            <a:r>
              <a:rPr lang="en-US" sz="2800">
                <a:latin typeface="Times" charset="0"/>
                <a:cs typeface="Times" charset="0"/>
              </a:rPr>
              <a:t>Verbal Participants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04800" y="4038600"/>
            <a:ext cx="1600200" cy="1905000"/>
            <a:chOff x="1752600" y="2742596"/>
            <a:chExt cx="1600200" cy="1905359"/>
          </a:xfrm>
        </p:grpSpPr>
        <p:sp>
          <p:nvSpPr>
            <p:cNvPr id="15" name="Cloud 14"/>
            <p:cNvSpPr/>
            <p:nvPr/>
          </p:nvSpPr>
          <p:spPr bwMode="auto">
            <a:xfrm>
              <a:off x="1752600" y="3123668"/>
              <a:ext cx="1600200" cy="1524287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398" name="TextBox 15"/>
            <p:cNvSpPr txBox="1">
              <a:spLocks noChangeArrowheads="1"/>
            </p:cNvSpPr>
            <p:nvPr/>
          </p:nvSpPr>
          <p:spPr bwMode="auto">
            <a:xfrm>
              <a:off x="1952828" y="2742596"/>
              <a:ext cx="1095172" cy="46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/>
                <a:t>Covert</a:t>
              </a:r>
            </a:p>
          </p:txBody>
        </p:sp>
        <p:sp>
          <p:nvSpPr>
            <p:cNvPr id="99399" name="TextBox 26"/>
            <p:cNvSpPr txBox="1">
              <a:spLocks noChangeArrowheads="1"/>
            </p:cNvSpPr>
            <p:nvPr/>
          </p:nvSpPr>
          <p:spPr bwMode="auto">
            <a:xfrm>
              <a:off x="1931046" y="3276096"/>
              <a:ext cx="1159392" cy="923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00000"/>
                  </a:solidFill>
                </a:rPr>
                <a:t>R</a:t>
              </a:r>
              <a:r>
                <a:rPr lang="en-US" sz="2000" b="1" baseline="-25000">
                  <a:solidFill>
                    <a:srgbClr val="000000"/>
                  </a:solidFill>
                </a:rPr>
                <a:t>4</a:t>
              </a:r>
            </a:p>
            <a:p>
              <a:pPr algn="ctr"/>
              <a:r>
                <a:rPr lang="en-US" sz="1600">
                  <a:solidFill>
                    <a:srgbClr val="000000"/>
                  </a:solidFill>
                </a:rPr>
                <a:t>Tact</a:t>
              </a:r>
            </a:p>
            <a:p>
              <a:pPr algn="ctr"/>
              <a:r>
                <a:rPr lang="ja-JP" altLang="en-US" sz="1600">
                  <a:solidFill>
                    <a:srgbClr val="000000"/>
                  </a:solidFill>
                </a:rPr>
                <a:t>“</a:t>
              </a:r>
              <a:r>
                <a:rPr lang="en-US" altLang="ja-JP" sz="1600">
                  <a:solidFill>
                    <a:srgbClr val="000000"/>
                  </a:solidFill>
                </a:rPr>
                <a:t>Window</a:t>
              </a:r>
              <a:r>
                <a:rPr lang="ja-JP" altLang="en-US" sz="1600">
                  <a:solidFill>
                    <a:srgbClr val="000000"/>
                  </a:solidFill>
                </a:rPr>
                <a:t>”</a:t>
              </a:r>
              <a:endParaRPr lang="en-US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2743200" y="3200400"/>
            <a:ext cx="1600200" cy="2895600"/>
            <a:chOff x="4114799" y="4343402"/>
            <a:chExt cx="1600201" cy="1523998"/>
          </a:xfrm>
        </p:grpSpPr>
        <p:sp>
          <p:nvSpPr>
            <p:cNvPr id="99395" name="TextBox 46"/>
            <p:cNvSpPr txBox="1">
              <a:spLocks noChangeArrowheads="1"/>
            </p:cNvSpPr>
            <p:nvPr/>
          </p:nvSpPr>
          <p:spPr bwMode="auto">
            <a:xfrm>
              <a:off x="4191000" y="4572000"/>
              <a:ext cx="1383524" cy="80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Joint</a:t>
              </a:r>
            </a:p>
            <a:p>
              <a:pPr algn="ctr"/>
              <a:r>
                <a:rPr lang="en-US"/>
                <a:t>Control</a:t>
              </a:r>
              <a:r>
                <a:rPr lang="en-US" sz="3200" b="1">
                  <a:solidFill>
                    <a:srgbClr val="000000"/>
                  </a:solidFill>
                </a:rPr>
                <a:t> S</a:t>
              </a:r>
              <a:r>
                <a:rPr lang="en-US" sz="3200" b="1" baseline="30000">
                  <a:solidFill>
                    <a:srgbClr val="000000"/>
                  </a:solidFill>
                </a:rPr>
                <a:t>D</a:t>
              </a:r>
              <a:r>
                <a:rPr lang="en-US" sz="3200" b="1" baseline="-25000">
                  <a:solidFill>
                    <a:srgbClr val="000000"/>
                  </a:solidFill>
                </a:rPr>
                <a:t>5</a:t>
              </a:r>
              <a:endParaRPr lang="en-US"/>
            </a:p>
          </p:txBody>
        </p:sp>
        <p:sp>
          <p:nvSpPr>
            <p:cNvPr id="48" name="Cloud 47"/>
            <p:cNvSpPr/>
            <p:nvPr/>
          </p:nvSpPr>
          <p:spPr bwMode="auto">
            <a:xfrm>
              <a:off x="4114799" y="4343402"/>
              <a:ext cx="1600201" cy="1523998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359400" y="4191000"/>
            <a:ext cx="434975" cy="457200"/>
            <a:chOff x="6997698" y="2966572"/>
            <a:chExt cx="414868" cy="434085"/>
          </a:xfrm>
        </p:grpSpPr>
        <p:sp>
          <p:nvSpPr>
            <p:cNvPr id="55" name="Rectangle 54"/>
            <p:cNvSpPr/>
            <p:nvPr/>
          </p:nvSpPr>
          <p:spPr>
            <a:xfrm flipH="1">
              <a:off x="6997698" y="2966572"/>
              <a:ext cx="208948" cy="2170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 flipH="1">
              <a:off x="6997698" y="3183615"/>
              <a:ext cx="208948" cy="2170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7206646" y="2966572"/>
              <a:ext cx="205920" cy="2170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 flipH="1">
              <a:off x="7206646" y="3183615"/>
              <a:ext cx="205920" cy="2170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4114800" y="3124200"/>
            <a:ext cx="2362200" cy="2473325"/>
            <a:chOff x="4114800" y="3124200"/>
            <a:chExt cx="2362200" cy="2473245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>
              <a:off x="4114800" y="3124200"/>
              <a:ext cx="533400" cy="3047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388" name="Group 61"/>
            <p:cNvGrpSpPr>
              <a:grpSpLocks/>
            </p:cNvGrpSpPr>
            <p:nvPr/>
          </p:nvGrpSpPr>
          <p:grpSpPr bwMode="auto">
            <a:xfrm>
              <a:off x="4800600" y="3124200"/>
              <a:ext cx="1676400" cy="2473245"/>
              <a:chOff x="4800600" y="3124200"/>
              <a:chExt cx="1676400" cy="2473245"/>
            </a:xfrm>
          </p:grpSpPr>
          <p:sp>
            <p:nvSpPr>
              <p:cNvPr id="99389" name="Rectangle 45"/>
              <p:cNvSpPr>
                <a:spLocks noChangeArrowheads="1"/>
              </p:cNvSpPr>
              <p:nvPr/>
            </p:nvSpPr>
            <p:spPr bwMode="auto">
              <a:xfrm>
                <a:off x="4800600" y="3540045"/>
                <a:ext cx="1676400" cy="2057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99390" name="TextBox 40"/>
              <p:cNvSpPr txBox="1">
                <a:spLocks noChangeArrowheads="1"/>
              </p:cNvSpPr>
              <p:nvPr/>
            </p:nvSpPr>
            <p:spPr bwMode="auto">
              <a:xfrm>
                <a:off x="5105400" y="3124200"/>
                <a:ext cx="941283" cy="4617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Overt</a:t>
                </a:r>
                <a:endParaRPr lang="en-US"/>
              </a:p>
            </p:txBody>
          </p:sp>
        </p:grpSp>
      </p:grpSp>
      <p:grpSp>
        <p:nvGrpSpPr>
          <p:cNvPr id="75827" name="Group 54"/>
          <p:cNvGrpSpPr>
            <a:grpSpLocks/>
          </p:cNvGrpSpPr>
          <p:nvPr/>
        </p:nvGrpSpPr>
        <p:grpSpPr bwMode="auto">
          <a:xfrm>
            <a:off x="7086600" y="3429000"/>
            <a:ext cx="1905000" cy="2019300"/>
            <a:chOff x="6553200" y="2260011"/>
            <a:chExt cx="2057400" cy="2531056"/>
          </a:xfrm>
        </p:grpSpPr>
        <p:grpSp>
          <p:nvGrpSpPr>
            <p:cNvPr id="99378" name="Group 53"/>
            <p:cNvGrpSpPr>
              <a:grpSpLocks/>
            </p:cNvGrpSpPr>
            <p:nvPr/>
          </p:nvGrpSpPr>
          <p:grpSpPr bwMode="auto">
            <a:xfrm>
              <a:off x="6553200" y="2514601"/>
              <a:ext cx="2057400" cy="2276466"/>
              <a:chOff x="6553200" y="2514601"/>
              <a:chExt cx="2057400" cy="2276466"/>
            </a:xfrm>
          </p:grpSpPr>
          <p:sp>
            <p:nvSpPr>
              <p:cNvPr id="99380" name="TextBox 39"/>
              <p:cNvSpPr txBox="1">
                <a:spLocks noChangeArrowheads="1"/>
              </p:cNvSpPr>
              <p:nvPr/>
            </p:nvSpPr>
            <p:spPr bwMode="auto">
              <a:xfrm>
                <a:off x="6934200" y="2514601"/>
                <a:ext cx="1239767" cy="2276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endParaRPr lang="en-US" sz="2000"/>
              </a:p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R</a:t>
                </a:r>
                <a:r>
                  <a:rPr lang="en-US" sz="1600" b="1" baseline="-25000">
                    <a:solidFill>
                      <a:srgbClr val="000000"/>
                    </a:solidFill>
                  </a:rPr>
                  <a:t>5</a:t>
                </a:r>
                <a:endParaRPr lang="en-US" sz="1600"/>
              </a:p>
              <a:p>
                <a:pPr algn="ctr"/>
                <a:r>
                  <a:rPr lang="en-US" sz="1600"/>
                  <a:t>Selection</a:t>
                </a:r>
              </a:p>
              <a:p>
                <a:endParaRPr lang="en-US" sz="2000"/>
              </a:p>
              <a:p>
                <a:endParaRPr lang="en-US" sz="2000"/>
              </a:p>
              <a:p>
                <a:endParaRPr lang="en-US" sz="2000"/>
              </a:p>
            </p:txBody>
          </p:sp>
          <p:grpSp>
            <p:nvGrpSpPr>
              <p:cNvPr id="99381" name="Group 24"/>
              <p:cNvGrpSpPr>
                <a:grpSpLocks/>
              </p:cNvGrpSpPr>
              <p:nvPr/>
            </p:nvGrpSpPr>
            <p:grpSpPr bwMode="auto">
              <a:xfrm>
                <a:off x="7315200" y="3908432"/>
                <a:ext cx="533400" cy="511176"/>
                <a:chOff x="6997698" y="2967167"/>
                <a:chExt cx="414868" cy="433982"/>
              </a:xfrm>
            </p:grpSpPr>
            <p:sp>
              <p:nvSpPr>
                <p:cNvPr id="70" name="Rectangle 69"/>
                <p:cNvSpPr/>
                <p:nvPr/>
              </p:nvSpPr>
              <p:spPr>
                <a:xfrm flipH="1">
                  <a:off x="6997105" y="2963070"/>
                  <a:ext cx="209361" cy="2179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 flipH="1">
                  <a:off x="6997105" y="3180995"/>
                  <a:ext cx="209361" cy="21623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 flipH="1">
                  <a:off x="7206466" y="2963070"/>
                  <a:ext cx="206693" cy="2179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 flipH="1">
                  <a:off x="7206466" y="3180995"/>
                  <a:ext cx="206693" cy="21623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</p:grpSp>
          <p:sp>
            <p:nvSpPr>
              <p:cNvPr id="99382" name="Rectangle 49"/>
              <p:cNvSpPr>
                <a:spLocks noChangeArrowheads="1"/>
              </p:cNvSpPr>
              <p:nvPr/>
            </p:nvSpPr>
            <p:spPr bwMode="auto">
              <a:xfrm>
                <a:off x="6553200" y="2819400"/>
                <a:ext cx="2057400" cy="1828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99379" name="TextBox 51"/>
            <p:cNvSpPr txBox="1">
              <a:spLocks noChangeArrowheads="1"/>
            </p:cNvSpPr>
            <p:nvPr/>
          </p:nvSpPr>
          <p:spPr bwMode="auto">
            <a:xfrm>
              <a:off x="7046976" y="2260011"/>
              <a:ext cx="1030224" cy="57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/>
                <a:t>Overt</a:t>
              </a:r>
              <a:endParaRPr lang="en-US"/>
            </a:p>
          </p:txBody>
        </p:sp>
      </p:grp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2133600" y="1657350"/>
            <a:ext cx="1828800" cy="1543050"/>
            <a:chOff x="2133600" y="1657596"/>
            <a:chExt cx="1828800" cy="1542804"/>
          </a:xfrm>
        </p:grpSpPr>
        <p:grpSp>
          <p:nvGrpSpPr>
            <p:cNvPr id="99370" name="Group 49"/>
            <p:cNvGrpSpPr>
              <a:grpSpLocks/>
            </p:cNvGrpSpPr>
            <p:nvPr/>
          </p:nvGrpSpPr>
          <p:grpSpPr bwMode="auto">
            <a:xfrm>
              <a:off x="2590800" y="1657596"/>
              <a:ext cx="1371600" cy="1542804"/>
              <a:chOff x="7315200" y="2971801"/>
              <a:chExt cx="1447800" cy="2020016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7467600" y="2971801"/>
                <a:ext cx="1143000" cy="604465"/>
              </a:xfrm>
              <a:prstGeom prst="rect">
                <a:avLst/>
              </a:prstGeom>
              <a:noFill/>
              <a:effectLst>
                <a:softEdge rad="596900"/>
              </a:effec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ea typeface="ＭＳ Ｐゴシック" charset="-128"/>
                    <a:cs typeface="ＭＳ Ｐゴシック" charset="-128"/>
                  </a:rPr>
                  <a:t>Overt</a:t>
                </a:r>
              </a:p>
            </p:txBody>
          </p:sp>
          <p:grpSp>
            <p:nvGrpSpPr>
              <p:cNvPr id="99375" name="Group 48"/>
              <p:cNvGrpSpPr>
                <a:grpSpLocks/>
              </p:cNvGrpSpPr>
              <p:nvPr/>
            </p:nvGrpSpPr>
            <p:grpSpPr bwMode="auto">
              <a:xfrm>
                <a:off x="7315200" y="3581400"/>
                <a:ext cx="1447800" cy="1410417"/>
                <a:chOff x="7315200" y="3581400"/>
                <a:chExt cx="1447800" cy="1410417"/>
              </a:xfrm>
            </p:grpSpPr>
            <p:sp>
              <p:nvSpPr>
                <p:cNvPr id="99376" name="Rectangle 13"/>
                <p:cNvSpPr>
                  <a:spLocks noChangeArrowheads="1"/>
                </p:cNvSpPr>
                <p:nvPr/>
              </p:nvSpPr>
              <p:spPr bwMode="auto">
                <a:xfrm>
                  <a:off x="7315200" y="3581400"/>
                  <a:ext cx="1447800" cy="12192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99377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7338011" y="3581400"/>
                  <a:ext cx="1424989" cy="14104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1"/>
                    <a:t>R</a:t>
                  </a:r>
                  <a:r>
                    <a:rPr lang="en-US" sz="1600" b="1" baseline="-25000"/>
                    <a:t>3</a:t>
                  </a:r>
                </a:p>
                <a:p>
                  <a:pPr algn="ctr"/>
                  <a:endParaRPr lang="en-US" sz="1600"/>
                </a:p>
                <a:p>
                  <a:pPr algn="ctr"/>
                  <a:r>
                    <a:rPr lang="en-US" sz="1600">
                      <a:solidFill>
                        <a:srgbClr val="000000"/>
                      </a:solidFill>
                    </a:rPr>
                    <a:t>(Scanning) </a:t>
                  </a:r>
                </a:p>
                <a:p>
                  <a:pPr algn="ctr"/>
                  <a:endParaRPr lang="en-US" sz="1600"/>
                </a:p>
              </p:txBody>
            </p:sp>
          </p:grpSp>
        </p:grpSp>
        <p:cxnSp>
          <p:nvCxnSpPr>
            <p:cNvPr id="69" name="Straight Arrow Connector 68"/>
            <p:cNvCxnSpPr/>
            <p:nvPr/>
          </p:nvCxnSpPr>
          <p:spPr bwMode="auto">
            <a:xfrm>
              <a:off x="2133600" y="2590897"/>
              <a:ext cx="381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152400" y="1590675"/>
            <a:ext cx="1905000" cy="1976438"/>
            <a:chOff x="4953000" y="2209800"/>
            <a:chExt cx="2133600" cy="2503143"/>
          </a:xfrm>
        </p:grpSpPr>
        <p:sp>
          <p:nvSpPr>
            <p:cNvPr id="77" name="Cloud 76"/>
            <p:cNvSpPr/>
            <p:nvPr/>
          </p:nvSpPr>
          <p:spPr bwMode="auto">
            <a:xfrm>
              <a:off x="4953000" y="2742598"/>
              <a:ext cx="2133600" cy="1829606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368" name="TextBox 21"/>
            <p:cNvSpPr txBox="1">
              <a:spLocks noChangeArrowheads="1"/>
            </p:cNvSpPr>
            <p:nvPr/>
          </p:nvSpPr>
          <p:spPr bwMode="auto">
            <a:xfrm>
              <a:off x="5410200" y="2209800"/>
              <a:ext cx="1280018" cy="584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/>
                <a:t>Covert</a:t>
              </a:r>
            </a:p>
          </p:txBody>
        </p:sp>
        <p:sp>
          <p:nvSpPr>
            <p:cNvPr id="99369" name="TextBox 27"/>
            <p:cNvSpPr txBox="1">
              <a:spLocks noChangeArrowheads="1"/>
            </p:cNvSpPr>
            <p:nvPr/>
          </p:nvSpPr>
          <p:spPr bwMode="auto">
            <a:xfrm>
              <a:off x="5129334" y="2971800"/>
              <a:ext cx="1826942" cy="174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1"/>
                <a:t>R</a:t>
              </a:r>
              <a:r>
                <a:rPr lang="en-US" sz="1400" b="1" baseline="-25000"/>
                <a:t>2</a:t>
              </a:r>
              <a:r>
                <a:rPr lang="en-US" sz="1400" b="1"/>
                <a:t>/</a:t>
              </a:r>
              <a:r>
                <a:rPr lang="en-US" sz="1400" b="1">
                  <a:solidFill>
                    <a:srgbClr val="000000"/>
                  </a:solidFill>
                </a:rPr>
                <a:t>S</a:t>
              </a:r>
              <a:r>
                <a:rPr lang="en-US" sz="1400" b="1" baseline="30000">
                  <a:solidFill>
                    <a:srgbClr val="000000"/>
                  </a:solidFill>
                </a:rPr>
                <a:t>D</a:t>
              </a:r>
              <a:r>
                <a:rPr lang="en-US" sz="1400" b="1" baseline="-25000">
                  <a:solidFill>
                    <a:srgbClr val="000000"/>
                  </a:solidFill>
                </a:rPr>
                <a:t>3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</a:rPr>
                <a:t>Echoic/Intraverbal</a:t>
              </a:r>
            </a:p>
            <a:p>
              <a:pPr algn="ctr"/>
              <a:endParaRPr lang="en-US" sz="1400" baseline="-25000">
                <a:solidFill>
                  <a:srgbClr val="000000"/>
                </a:solidFill>
              </a:endParaRPr>
            </a:p>
            <a:p>
              <a:pPr algn="ctr"/>
              <a:r>
                <a:rPr lang="ja-JP" altLang="en-US" sz="1600">
                  <a:solidFill>
                    <a:srgbClr val="000000"/>
                  </a:solidFill>
                </a:rPr>
                <a:t>“</a:t>
              </a:r>
              <a:r>
                <a:rPr lang="en-US" altLang="ja-JP" sz="1600">
                  <a:solidFill>
                    <a:srgbClr val="000000"/>
                  </a:solidFill>
                </a:rPr>
                <a:t>Baby in the </a:t>
              </a:r>
            </a:p>
            <a:p>
              <a:pPr algn="ctr"/>
              <a:r>
                <a:rPr lang="en-US" sz="1600">
                  <a:solidFill>
                    <a:srgbClr val="000000"/>
                  </a:solidFill>
                </a:rPr>
                <a:t>Window</a:t>
              </a:r>
              <a:r>
                <a:rPr lang="ja-JP" altLang="en-US" sz="1600">
                  <a:solidFill>
                    <a:srgbClr val="000000"/>
                  </a:solidFill>
                </a:rPr>
                <a:t>”</a:t>
              </a:r>
              <a:r>
                <a:rPr lang="en-US" altLang="ja-JP" sz="1600" baseline="-2500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en-US" sz="1400"/>
            </a:p>
          </p:txBody>
        </p:sp>
      </p:grpSp>
      <p:grpSp>
        <p:nvGrpSpPr>
          <p:cNvPr id="16" name="Group 89"/>
          <p:cNvGrpSpPr>
            <a:grpSpLocks/>
          </p:cNvGrpSpPr>
          <p:nvPr/>
        </p:nvGrpSpPr>
        <p:grpSpPr bwMode="auto">
          <a:xfrm>
            <a:off x="7543800" y="1371600"/>
            <a:ext cx="1600200" cy="1887538"/>
            <a:chOff x="4495800" y="2514600"/>
            <a:chExt cx="1752600" cy="2427513"/>
          </a:xfrm>
        </p:grpSpPr>
        <p:grpSp>
          <p:nvGrpSpPr>
            <p:cNvPr id="99361" name="Group 87"/>
            <p:cNvGrpSpPr>
              <a:grpSpLocks/>
            </p:cNvGrpSpPr>
            <p:nvPr/>
          </p:nvGrpSpPr>
          <p:grpSpPr bwMode="auto">
            <a:xfrm>
              <a:off x="4495800" y="2743200"/>
              <a:ext cx="1752600" cy="2198913"/>
              <a:chOff x="4495800" y="2743200"/>
              <a:chExt cx="1752600" cy="2198913"/>
            </a:xfrm>
          </p:grpSpPr>
          <p:grpSp>
            <p:nvGrpSpPr>
              <p:cNvPr id="99363" name="Group 83"/>
              <p:cNvGrpSpPr>
                <a:grpSpLocks/>
              </p:cNvGrpSpPr>
              <p:nvPr/>
            </p:nvGrpSpPr>
            <p:grpSpPr bwMode="auto">
              <a:xfrm>
                <a:off x="4495800" y="2743200"/>
                <a:ext cx="1752600" cy="1143000"/>
                <a:chOff x="4495800" y="2743200"/>
                <a:chExt cx="1752600" cy="1143000"/>
              </a:xfrm>
            </p:grpSpPr>
            <p:sp>
              <p:nvSpPr>
                <p:cNvPr id="99365" name="Explosion 2 81"/>
                <p:cNvSpPr>
                  <a:spLocks noChangeArrowheads="1"/>
                </p:cNvSpPr>
                <p:nvPr/>
              </p:nvSpPr>
              <p:spPr bwMode="auto">
                <a:xfrm>
                  <a:off x="4495800" y="2743200"/>
                  <a:ext cx="1752600" cy="1143000"/>
                </a:xfrm>
                <a:prstGeom prst="irregularSeal2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99366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4800600" y="3135867"/>
                  <a:ext cx="990600" cy="4748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/>
                    <a:t>Points!</a:t>
                  </a:r>
                </a:p>
              </p:txBody>
            </p:sp>
          </p:grpSp>
          <p:cxnSp>
            <p:nvCxnSpPr>
              <p:cNvPr id="89" name="Straight Arrow Connector 88"/>
              <p:cNvCxnSpPr/>
              <p:nvPr/>
            </p:nvCxnSpPr>
            <p:spPr>
              <a:xfrm rot="5400000">
                <a:off x="4844335" y="4372620"/>
                <a:ext cx="1055529" cy="83457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362" name="TextBox 88"/>
            <p:cNvSpPr txBox="1">
              <a:spLocks noChangeArrowheads="1"/>
            </p:cNvSpPr>
            <p:nvPr/>
          </p:nvSpPr>
          <p:spPr bwMode="auto">
            <a:xfrm>
              <a:off x="4572000" y="2514600"/>
              <a:ext cx="1450937" cy="395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/>
                <a:t>Consequence</a:t>
              </a:r>
            </a:p>
          </p:txBody>
        </p:sp>
      </p:grpSp>
      <p:grpSp>
        <p:nvGrpSpPr>
          <p:cNvPr id="19" name="Group 104"/>
          <p:cNvGrpSpPr>
            <a:grpSpLocks/>
          </p:cNvGrpSpPr>
          <p:nvPr/>
        </p:nvGrpSpPr>
        <p:grpSpPr bwMode="auto">
          <a:xfrm>
            <a:off x="5775325" y="1828800"/>
            <a:ext cx="1393825" cy="1447800"/>
            <a:chOff x="5774948" y="1828800"/>
            <a:chExt cx="1394480" cy="1447800"/>
          </a:xfrm>
        </p:grpSpPr>
        <p:grpSp>
          <p:nvGrpSpPr>
            <p:cNvPr id="99355" name="Group 89"/>
            <p:cNvGrpSpPr>
              <a:grpSpLocks/>
            </p:cNvGrpSpPr>
            <p:nvPr/>
          </p:nvGrpSpPr>
          <p:grpSpPr bwMode="auto">
            <a:xfrm>
              <a:off x="5774948" y="1828800"/>
              <a:ext cx="1394480" cy="1447800"/>
              <a:chOff x="4638135" y="2400300"/>
              <a:chExt cx="1457866" cy="2171700"/>
            </a:xfrm>
          </p:grpSpPr>
          <p:grpSp>
            <p:nvGrpSpPr>
              <p:cNvPr id="99357" name="Group 87"/>
              <p:cNvGrpSpPr>
                <a:grpSpLocks/>
              </p:cNvGrpSpPr>
              <p:nvPr/>
            </p:nvGrpSpPr>
            <p:grpSpPr bwMode="auto">
              <a:xfrm>
                <a:off x="4814453" y="2743199"/>
                <a:ext cx="1281548" cy="1828801"/>
                <a:chOff x="4814453" y="2743199"/>
                <a:chExt cx="1281548" cy="1828801"/>
              </a:xfrm>
            </p:grpSpPr>
            <p:sp>
              <p:nvSpPr>
                <p:cNvPr id="99359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4814453" y="2743199"/>
                  <a:ext cx="990600" cy="12464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200"/>
                    <a:t>Automatic S</a:t>
                  </a:r>
                  <a:r>
                    <a:rPr lang="en-US" sz="1200" baseline="30000"/>
                    <a:t>R</a:t>
                  </a:r>
                  <a:r>
                    <a:rPr lang="en-US" sz="1200"/>
                    <a:t>+</a:t>
                  </a:r>
                </a:p>
                <a:p>
                  <a:pPr algn="ctr"/>
                  <a:r>
                    <a:rPr lang="ja-JP" altLang="en-US" sz="1200"/>
                    <a:t>“</a:t>
                  </a:r>
                  <a:r>
                    <a:rPr lang="en-US" altLang="ja-JP" sz="1200"/>
                    <a:t>Aha!</a:t>
                  </a:r>
                  <a:r>
                    <a:rPr lang="ja-JP" altLang="en-US" sz="1200"/>
                    <a:t>”</a:t>
                  </a:r>
                  <a:endParaRPr lang="en-US" altLang="ja-JP" sz="1200"/>
                </a:p>
                <a:p>
                  <a:pPr algn="ctr"/>
                  <a:endParaRPr lang="en-US" sz="1200"/>
                </a:p>
              </p:txBody>
            </p:sp>
            <p:cxnSp>
              <p:nvCxnSpPr>
                <p:cNvPr id="98" name="Straight Arrow Connector 97"/>
                <p:cNvCxnSpPr/>
                <p:nvPr/>
              </p:nvCxnSpPr>
              <p:spPr>
                <a:xfrm rot="16200000" flipH="1">
                  <a:off x="5486691" y="3962690"/>
                  <a:ext cx="762000" cy="456620"/>
                </a:xfrm>
                <a:prstGeom prst="straightConnector1">
                  <a:avLst/>
                </a:prstGeom>
                <a:ln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9358" name="TextBox 88"/>
              <p:cNvSpPr txBox="1">
                <a:spLocks noChangeArrowheads="1"/>
              </p:cNvSpPr>
              <p:nvPr/>
            </p:nvSpPr>
            <p:spPr bwMode="auto">
              <a:xfrm>
                <a:off x="4638135" y="2400300"/>
                <a:ext cx="1450938" cy="461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400"/>
                  <a:t>Consequence</a:t>
                </a:r>
              </a:p>
            </p:txBody>
          </p:sp>
        </p:grpSp>
        <p:sp>
          <p:nvSpPr>
            <p:cNvPr id="103" name="Cloud 102"/>
            <p:cNvSpPr/>
            <p:nvPr/>
          </p:nvSpPr>
          <p:spPr bwMode="auto">
            <a:xfrm>
              <a:off x="5790830" y="2057400"/>
              <a:ext cx="1143537" cy="685800"/>
            </a:xfrm>
            <a:prstGeom prst="cloud">
              <a:avLst/>
            </a:prstGeom>
            <a:noFill/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800600" y="47244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4800600" y="43402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4800600" y="38862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5334000" y="51816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334000" y="47244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4800600" y="51816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grpSp>
        <p:nvGrpSpPr>
          <p:cNvPr id="22" name="Group 105"/>
          <p:cNvGrpSpPr>
            <a:grpSpLocks/>
          </p:cNvGrpSpPr>
          <p:nvPr/>
        </p:nvGrpSpPr>
        <p:grpSpPr bwMode="auto">
          <a:xfrm>
            <a:off x="5257800" y="3886200"/>
            <a:ext cx="962025" cy="1603375"/>
            <a:chOff x="5257800" y="3886200"/>
            <a:chExt cx="961722" cy="1603177"/>
          </a:xfrm>
        </p:grpSpPr>
        <p:sp>
          <p:nvSpPr>
            <p:cNvPr id="99350" name="TextBox 74"/>
            <p:cNvSpPr txBox="1">
              <a:spLocks noChangeArrowheads="1"/>
            </p:cNvSpPr>
            <p:nvPr/>
          </p:nvSpPr>
          <p:spPr bwMode="auto">
            <a:xfrm>
              <a:off x="5791200" y="4343400"/>
              <a:ext cx="4283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rgbClr val="000000"/>
                  </a:solidFill>
                </a:rPr>
                <a:t>SΔ </a:t>
              </a:r>
              <a:endParaRPr lang="en-US"/>
            </a:p>
          </p:txBody>
        </p:sp>
        <p:sp>
          <p:nvSpPr>
            <p:cNvPr id="99351" name="TextBox 79"/>
            <p:cNvSpPr txBox="1">
              <a:spLocks noChangeArrowheads="1"/>
            </p:cNvSpPr>
            <p:nvPr/>
          </p:nvSpPr>
          <p:spPr bwMode="auto">
            <a:xfrm>
              <a:off x="5257800" y="3886200"/>
              <a:ext cx="4283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rgbClr val="000000"/>
                  </a:solidFill>
                </a:rPr>
                <a:t>SΔ </a:t>
              </a:r>
              <a:endParaRPr lang="en-US"/>
            </a:p>
          </p:txBody>
        </p:sp>
        <p:sp>
          <p:nvSpPr>
            <p:cNvPr id="99352" name="TextBox 75"/>
            <p:cNvSpPr txBox="1">
              <a:spLocks noChangeArrowheads="1"/>
            </p:cNvSpPr>
            <p:nvPr/>
          </p:nvSpPr>
          <p:spPr bwMode="auto">
            <a:xfrm>
              <a:off x="5791200" y="3886200"/>
              <a:ext cx="4283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rgbClr val="000000"/>
                  </a:solidFill>
                </a:rPr>
                <a:t>SΔ </a:t>
              </a:r>
              <a:endParaRPr lang="en-US"/>
            </a:p>
          </p:txBody>
        </p:sp>
        <p:sp>
          <p:nvSpPr>
            <p:cNvPr id="99353" name="TextBox 83"/>
            <p:cNvSpPr txBox="1">
              <a:spLocks noChangeArrowheads="1"/>
            </p:cNvSpPr>
            <p:nvPr/>
          </p:nvSpPr>
          <p:spPr bwMode="auto">
            <a:xfrm>
              <a:off x="5791200" y="5181600"/>
              <a:ext cx="4283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rgbClr val="000000"/>
                  </a:solidFill>
                </a:rPr>
                <a:t>SΔ </a:t>
              </a:r>
              <a:endParaRPr lang="en-US"/>
            </a:p>
          </p:txBody>
        </p:sp>
        <p:sp>
          <p:nvSpPr>
            <p:cNvPr id="99354" name="TextBox 85"/>
            <p:cNvSpPr txBox="1">
              <a:spLocks noChangeArrowheads="1"/>
            </p:cNvSpPr>
            <p:nvPr/>
          </p:nvSpPr>
          <p:spPr bwMode="auto">
            <a:xfrm>
              <a:off x="5791200" y="4724400"/>
              <a:ext cx="4283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rgbClr val="000000"/>
                  </a:solidFill>
                </a:rPr>
                <a:t>SΔ </a:t>
              </a:r>
              <a:endParaRPr lang="en-US"/>
            </a:p>
          </p:txBody>
        </p:sp>
      </p:grpSp>
      <p:cxnSp>
        <p:nvCxnSpPr>
          <p:cNvPr id="93" name="Straight Arrow Connector 92"/>
          <p:cNvCxnSpPr/>
          <p:nvPr/>
        </p:nvCxnSpPr>
        <p:spPr bwMode="auto">
          <a:xfrm flipV="1">
            <a:off x="1981200" y="4724400"/>
            <a:ext cx="762000" cy="1524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 bwMode="auto">
          <a:xfrm>
            <a:off x="1828800" y="32766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 bwMode="auto">
          <a:xfrm>
            <a:off x="4419600" y="44196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4953000" y="3505200"/>
            <a:ext cx="14255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solidFill>
                  <a:srgbClr val="000000"/>
                </a:solidFill>
              </a:rPr>
              <a:t>Establishes</a:t>
            </a:r>
            <a:r>
              <a:rPr lang="en-US" sz="1400" b="1">
                <a:solidFill>
                  <a:srgbClr val="000000"/>
                </a:solidFill>
              </a:rPr>
              <a:t> S</a:t>
            </a:r>
            <a:r>
              <a:rPr lang="en-US" sz="1400" b="1" baseline="30000">
                <a:solidFill>
                  <a:srgbClr val="000000"/>
                </a:solidFill>
              </a:rPr>
              <a:t>D</a:t>
            </a:r>
            <a:r>
              <a:rPr lang="en-US" sz="1400" b="1" baseline="-25000">
                <a:solidFill>
                  <a:srgbClr val="000000"/>
                </a:solidFill>
              </a:rPr>
              <a:t>4</a:t>
            </a:r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81" grpId="0"/>
      <p:bldP spid="82" grpId="0"/>
      <p:bldP spid="83" grpId="0"/>
      <p:bldP spid="66" grpId="0"/>
      <p:bldP spid="85" grpId="0"/>
      <p:bldP spid="10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>
          <a:xfrm>
            <a:off x="173038" y="274638"/>
            <a:ext cx="8812212" cy="1096962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  <a:cs typeface="Times" charset="0"/>
              </a:rPr>
              <a:t>A Sample Comparison Array for College Students: Same Symbols, Position Fixed</a:t>
            </a:r>
            <a:endParaRPr lang="en-US" sz="3600">
              <a:latin typeface="Arial" charset="0"/>
            </a:endParaRPr>
          </a:p>
        </p:txBody>
      </p:sp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19675"/>
          </a:xfrm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0355" name="AutoShape 4"/>
          <p:cNvSpPr>
            <a:spLocks noChangeArrowheads="1"/>
          </p:cNvSpPr>
          <p:nvPr/>
        </p:nvSpPr>
        <p:spPr bwMode="auto">
          <a:xfrm>
            <a:off x="1371600" y="2163763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AutoShape 5"/>
          <p:cNvSpPr>
            <a:spLocks noChangeArrowheads="1"/>
          </p:cNvSpPr>
          <p:nvPr/>
        </p:nvSpPr>
        <p:spPr bwMode="auto">
          <a:xfrm>
            <a:off x="4038600" y="2163763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AutoShape 6"/>
          <p:cNvSpPr>
            <a:spLocks noChangeArrowheads="1"/>
          </p:cNvSpPr>
          <p:nvPr/>
        </p:nvSpPr>
        <p:spPr bwMode="auto">
          <a:xfrm>
            <a:off x="6781800" y="2163763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AutoShape 7"/>
          <p:cNvSpPr>
            <a:spLocks noChangeArrowheads="1"/>
          </p:cNvSpPr>
          <p:nvPr/>
        </p:nvSpPr>
        <p:spPr bwMode="auto">
          <a:xfrm>
            <a:off x="1371600" y="38100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AutoShape 8"/>
          <p:cNvSpPr>
            <a:spLocks noChangeArrowheads="1"/>
          </p:cNvSpPr>
          <p:nvPr/>
        </p:nvSpPr>
        <p:spPr bwMode="auto">
          <a:xfrm>
            <a:off x="4038600" y="38100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AutoShape 9"/>
          <p:cNvSpPr>
            <a:spLocks noChangeArrowheads="1"/>
          </p:cNvSpPr>
          <p:nvPr/>
        </p:nvSpPr>
        <p:spPr bwMode="auto">
          <a:xfrm>
            <a:off x="6781800" y="38100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AutoShape 10"/>
          <p:cNvSpPr>
            <a:spLocks noChangeArrowheads="1"/>
          </p:cNvSpPr>
          <p:nvPr/>
        </p:nvSpPr>
        <p:spPr bwMode="auto">
          <a:xfrm>
            <a:off x="1371600" y="55626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AutoShape 11"/>
          <p:cNvSpPr>
            <a:spLocks noChangeArrowheads="1"/>
          </p:cNvSpPr>
          <p:nvPr/>
        </p:nvSpPr>
        <p:spPr bwMode="auto">
          <a:xfrm>
            <a:off x="4038600" y="55626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AutoShape 12"/>
          <p:cNvSpPr>
            <a:spLocks noChangeArrowheads="1"/>
          </p:cNvSpPr>
          <p:nvPr/>
        </p:nvSpPr>
        <p:spPr bwMode="auto">
          <a:xfrm>
            <a:off x="6781800" y="55626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7538"/>
            <a:ext cx="8001000" cy="754062"/>
          </a:xfrm>
        </p:spPr>
        <p:txBody>
          <a:bodyPr/>
          <a:lstStyle/>
          <a:p>
            <a:pPr eaLnBrk="1" hangingPunct="1"/>
            <a:r>
              <a:rPr lang="en-US" sz="4800">
                <a:latin typeface="Times" charset="0"/>
              </a:rPr>
              <a:t/>
            </a:r>
            <a:br>
              <a:rPr lang="en-US" sz="4800">
                <a:latin typeface="Times" charset="0"/>
              </a:rPr>
            </a:br>
            <a:r>
              <a:rPr lang="en-US" sz="4000">
                <a:latin typeface="Times" charset="0"/>
              </a:rPr>
              <a:t>Exit Interview and Talk Aloud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017713"/>
            <a:ext cx="9144000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All three participants reported that they could not use their covert strategies in the 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same phase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 to find the correct comparison stimulus and relied on repeated trials to learn the </a:t>
            </a:r>
            <a:r>
              <a:rPr lang="en-US" altLang="ja-JP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relations</a:t>
            </a:r>
            <a:endParaRPr lang="en-US" sz="2400" dirty="0">
              <a:latin typeface="Times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1800" dirty="0">
              <a:latin typeface="Times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4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91450" cy="762000"/>
          </a:xfrm>
        </p:spPr>
        <p:txBody>
          <a:bodyPr/>
          <a:lstStyle/>
          <a:p>
            <a:pPr eaLnBrk="1" hangingPunct="1"/>
            <a:r>
              <a:rPr lang="en-US" sz="2800">
                <a:latin typeface="Times" charset="0"/>
                <a:cs typeface="Times" charset="0"/>
              </a:rPr>
              <a:t>What Happens in the </a:t>
            </a:r>
            <a:r>
              <a:rPr lang="ja-JP" altLang="en-US" sz="2800">
                <a:latin typeface="Times" charset="0"/>
                <a:cs typeface="Times" charset="0"/>
              </a:rPr>
              <a:t>“</a:t>
            </a:r>
            <a:r>
              <a:rPr lang="en-US" altLang="ja-JP" sz="2800">
                <a:latin typeface="Times" charset="0"/>
                <a:cs typeface="Times" charset="0"/>
              </a:rPr>
              <a:t>Same</a:t>
            </a:r>
            <a:r>
              <a:rPr lang="ja-JP" altLang="en-US" sz="2800">
                <a:latin typeface="Times" charset="0"/>
                <a:cs typeface="Times" charset="0"/>
              </a:rPr>
              <a:t>”</a:t>
            </a:r>
            <a:r>
              <a:rPr lang="en-US" altLang="ja-JP" sz="2800">
                <a:latin typeface="Times" charset="0"/>
                <a:cs typeface="Times" charset="0"/>
              </a:rPr>
              <a:t> Condition with </a:t>
            </a:r>
            <a:br>
              <a:rPr lang="en-US" altLang="ja-JP" sz="2800">
                <a:latin typeface="Times" charset="0"/>
                <a:cs typeface="Times" charset="0"/>
              </a:rPr>
            </a:br>
            <a:r>
              <a:rPr lang="en-US" altLang="ja-JP" sz="2800">
                <a:latin typeface="Times" charset="0"/>
                <a:cs typeface="Times" charset="0"/>
              </a:rPr>
              <a:t>Verbal Participants?</a:t>
            </a:r>
            <a:endParaRPr lang="en-US" sz="2800">
              <a:latin typeface="Times" charset="0"/>
              <a:cs typeface="Times" charset="0"/>
            </a:endParaRP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04800" y="4038600"/>
            <a:ext cx="1600200" cy="1905000"/>
            <a:chOff x="1752600" y="2742596"/>
            <a:chExt cx="1600200" cy="1905359"/>
          </a:xfrm>
        </p:grpSpPr>
        <p:sp>
          <p:nvSpPr>
            <p:cNvPr id="15" name="Cloud 14"/>
            <p:cNvSpPr/>
            <p:nvPr/>
          </p:nvSpPr>
          <p:spPr bwMode="auto">
            <a:xfrm>
              <a:off x="1752600" y="3123668"/>
              <a:ext cx="1600200" cy="1524287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3502" name="TextBox 15"/>
            <p:cNvSpPr txBox="1">
              <a:spLocks noChangeArrowheads="1"/>
            </p:cNvSpPr>
            <p:nvPr/>
          </p:nvSpPr>
          <p:spPr bwMode="auto">
            <a:xfrm>
              <a:off x="1952828" y="2742596"/>
              <a:ext cx="1095172" cy="46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/>
                <a:t>Covert</a:t>
              </a:r>
            </a:p>
          </p:txBody>
        </p:sp>
        <p:sp>
          <p:nvSpPr>
            <p:cNvPr id="103503" name="TextBox 26"/>
            <p:cNvSpPr txBox="1">
              <a:spLocks noChangeArrowheads="1"/>
            </p:cNvSpPr>
            <p:nvPr/>
          </p:nvSpPr>
          <p:spPr bwMode="auto">
            <a:xfrm>
              <a:off x="1931046" y="3276096"/>
              <a:ext cx="1159392" cy="923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00000"/>
                  </a:solidFill>
                </a:rPr>
                <a:t>R</a:t>
              </a:r>
              <a:r>
                <a:rPr lang="en-US" sz="2000" b="1" baseline="-25000">
                  <a:solidFill>
                    <a:srgbClr val="000000"/>
                  </a:solidFill>
                </a:rPr>
                <a:t>2</a:t>
              </a:r>
            </a:p>
            <a:p>
              <a:pPr algn="ctr"/>
              <a:r>
                <a:rPr lang="en-US" sz="1600">
                  <a:solidFill>
                    <a:srgbClr val="000000"/>
                  </a:solidFill>
                </a:rPr>
                <a:t>Tact</a:t>
              </a:r>
            </a:p>
            <a:p>
              <a:pPr algn="ctr"/>
              <a:r>
                <a:rPr lang="ja-JP" altLang="en-US" sz="1800">
                  <a:solidFill>
                    <a:srgbClr val="000000"/>
                  </a:solidFill>
                </a:rPr>
                <a:t>“</a:t>
              </a:r>
              <a:r>
                <a:rPr lang="en-US" altLang="ja-JP" sz="1800">
                  <a:solidFill>
                    <a:srgbClr val="000000"/>
                  </a:solidFill>
                </a:rPr>
                <a:t>Window</a:t>
              </a:r>
              <a:r>
                <a:rPr lang="ja-JP" altLang="en-US" sz="1800">
                  <a:solidFill>
                    <a:srgbClr val="000000"/>
                  </a:solidFill>
                </a:rPr>
                <a:t>”</a:t>
              </a:r>
              <a:endParaRPr 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2743200" y="3352800"/>
            <a:ext cx="1600200" cy="2362200"/>
            <a:chOff x="4114799" y="4343402"/>
            <a:chExt cx="1600201" cy="1523998"/>
          </a:xfrm>
        </p:grpSpPr>
        <p:sp>
          <p:nvSpPr>
            <p:cNvPr id="103499" name="TextBox 46"/>
            <p:cNvSpPr txBox="1">
              <a:spLocks noChangeArrowheads="1"/>
            </p:cNvSpPr>
            <p:nvPr/>
          </p:nvSpPr>
          <p:spPr bwMode="auto">
            <a:xfrm>
              <a:off x="4191000" y="4572000"/>
              <a:ext cx="1383524" cy="953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Joint</a:t>
              </a:r>
            </a:p>
            <a:p>
              <a:pPr algn="ctr"/>
              <a:r>
                <a:rPr lang="en-US"/>
                <a:t>Control</a:t>
              </a:r>
              <a:r>
                <a:rPr lang="en-US" sz="3200" b="1">
                  <a:solidFill>
                    <a:srgbClr val="000000"/>
                  </a:solidFill>
                </a:rPr>
                <a:t>S</a:t>
              </a:r>
              <a:r>
                <a:rPr lang="en-US" sz="3200" b="1" baseline="30000">
                  <a:solidFill>
                    <a:srgbClr val="000000"/>
                  </a:solidFill>
                </a:rPr>
                <a:t>D</a:t>
              </a:r>
              <a:r>
                <a:rPr lang="en-US" sz="3200" b="1" baseline="-25000">
                  <a:solidFill>
                    <a:srgbClr val="000000"/>
                  </a:solidFill>
                </a:rPr>
                <a:t>5</a:t>
              </a:r>
              <a:endParaRPr lang="en-US"/>
            </a:p>
          </p:txBody>
        </p:sp>
        <p:sp>
          <p:nvSpPr>
            <p:cNvPr id="48" name="Cloud 47"/>
            <p:cNvSpPr/>
            <p:nvPr/>
          </p:nvSpPr>
          <p:spPr bwMode="auto">
            <a:xfrm>
              <a:off x="4114799" y="4343402"/>
              <a:ext cx="1600201" cy="1523998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03428" name="Group 24"/>
          <p:cNvGrpSpPr>
            <a:grpSpLocks/>
          </p:cNvGrpSpPr>
          <p:nvPr/>
        </p:nvGrpSpPr>
        <p:grpSpPr bwMode="auto">
          <a:xfrm>
            <a:off x="5359400" y="4191000"/>
            <a:ext cx="434975" cy="457200"/>
            <a:chOff x="6997698" y="2966572"/>
            <a:chExt cx="414868" cy="434085"/>
          </a:xfrm>
        </p:grpSpPr>
        <p:sp>
          <p:nvSpPr>
            <p:cNvPr id="55" name="Rectangle 54"/>
            <p:cNvSpPr/>
            <p:nvPr/>
          </p:nvSpPr>
          <p:spPr>
            <a:xfrm flipH="1">
              <a:off x="6997698" y="2966572"/>
              <a:ext cx="208948" cy="2170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 flipH="1">
              <a:off x="6997698" y="3183615"/>
              <a:ext cx="208948" cy="2170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7206646" y="2966572"/>
              <a:ext cx="205920" cy="2170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 flipH="1">
              <a:off x="7206646" y="3183615"/>
              <a:ext cx="205920" cy="2170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03429" name="Group 87"/>
          <p:cNvGrpSpPr>
            <a:grpSpLocks/>
          </p:cNvGrpSpPr>
          <p:nvPr/>
        </p:nvGrpSpPr>
        <p:grpSpPr bwMode="auto">
          <a:xfrm>
            <a:off x="4114800" y="3124200"/>
            <a:ext cx="2362200" cy="2473325"/>
            <a:chOff x="4114800" y="3124200"/>
            <a:chExt cx="2362200" cy="2473245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>
              <a:off x="4114800" y="3124200"/>
              <a:ext cx="533400" cy="3047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492" name="Group 61"/>
            <p:cNvGrpSpPr>
              <a:grpSpLocks/>
            </p:cNvGrpSpPr>
            <p:nvPr/>
          </p:nvGrpSpPr>
          <p:grpSpPr bwMode="auto">
            <a:xfrm>
              <a:off x="4800600" y="3124200"/>
              <a:ext cx="1676400" cy="2473245"/>
              <a:chOff x="4800600" y="3124200"/>
              <a:chExt cx="1676400" cy="2473245"/>
            </a:xfrm>
          </p:grpSpPr>
          <p:sp>
            <p:nvSpPr>
              <p:cNvPr id="103493" name="Rectangle 45"/>
              <p:cNvSpPr>
                <a:spLocks noChangeArrowheads="1"/>
              </p:cNvSpPr>
              <p:nvPr/>
            </p:nvSpPr>
            <p:spPr bwMode="auto">
              <a:xfrm>
                <a:off x="4800600" y="3540045"/>
                <a:ext cx="1676400" cy="2057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03494" name="TextBox 40"/>
              <p:cNvSpPr txBox="1">
                <a:spLocks noChangeArrowheads="1"/>
              </p:cNvSpPr>
              <p:nvPr/>
            </p:nvSpPr>
            <p:spPr bwMode="auto">
              <a:xfrm>
                <a:off x="5105400" y="3124200"/>
                <a:ext cx="941283" cy="4617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Overt</a:t>
                </a:r>
                <a:endParaRPr lang="en-US"/>
              </a:p>
            </p:txBody>
          </p:sp>
        </p:grpSp>
      </p:grpSp>
      <p:grpSp>
        <p:nvGrpSpPr>
          <p:cNvPr id="103430" name="Group 80"/>
          <p:cNvGrpSpPr>
            <a:grpSpLocks/>
          </p:cNvGrpSpPr>
          <p:nvPr/>
        </p:nvGrpSpPr>
        <p:grpSpPr bwMode="auto">
          <a:xfrm>
            <a:off x="6629400" y="3429000"/>
            <a:ext cx="2362200" cy="2019300"/>
            <a:chOff x="6172200" y="914400"/>
            <a:chExt cx="2362200" cy="2018962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6172200" y="2057209"/>
              <a:ext cx="304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481" name="Group 54"/>
            <p:cNvGrpSpPr>
              <a:grpSpLocks/>
            </p:cNvGrpSpPr>
            <p:nvPr/>
          </p:nvGrpSpPr>
          <p:grpSpPr bwMode="auto">
            <a:xfrm>
              <a:off x="6629400" y="914400"/>
              <a:ext cx="1905000" cy="2018962"/>
              <a:chOff x="6553200" y="2260011"/>
              <a:chExt cx="2057400" cy="2531056"/>
            </a:xfrm>
          </p:grpSpPr>
          <p:grpSp>
            <p:nvGrpSpPr>
              <p:cNvPr id="103482" name="Group 53"/>
              <p:cNvGrpSpPr>
                <a:grpSpLocks/>
              </p:cNvGrpSpPr>
              <p:nvPr/>
            </p:nvGrpSpPr>
            <p:grpSpPr bwMode="auto">
              <a:xfrm>
                <a:off x="6553200" y="2514601"/>
                <a:ext cx="2057400" cy="2276466"/>
                <a:chOff x="6553200" y="2514601"/>
                <a:chExt cx="2057400" cy="2276466"/>
              </a:xfrm>
            </p:grpSpPr>
            <p:sp>
              <p:nvSpPr>
                <p:cNvPr id="103484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6934200" y="2514601"/>
                  <a:ext cx="1239767" cy="2276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endParaRPr lang="en-US" sz="2000"/>
                </a:p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</a:rPr>
                    <a:t>R</a:t>
                  </a:r>
                  <a:r>
                    <a:rPr lang="en-US" sz="1600" b="1" baseline="-25000">
                      <a:solidFill>
                        <a:srgbClr val="000000"/>
                      </a:solidFill>
                    </a:rPr>
                    <a:t>2</a:t>
                  </a:r>
                  <a:endParaRPr lang="en-US" sz="1600"/>
                </a:p>
                <a:p>
                  <a:pPr algn="ctr"/>
                  <a:r>
                    <a:rPr lang="en-US" sz="1600"/>
                    <a:t>Selection</a:t>
                  </a:r>
                </a:p>
                <a:p>
                  <a:endParaRPr lang="en-US" sz="2000"/>
                </a:p>
                <a:p>
                  <a:endParaRPr lang="en-US" sz="2000"/>
                </a:p>
                <a:p>
                  <a:endParaRPr lang="en-US" sz="2000"/>
                </a:p>
              </p:txBody>
            </p:sp>
            <p:grpSp>
              <p:nvGrpSpPr>
                <p:cNvPr id="103485" name="Group 24"/>
                <p:cNvGrpSpPr>
                  <a:grpSpLocks/>
                </p:cNvGrpSpPr>
                <p:nvPr/>
              </p:nvGrpSpPr>
              <p:grpSpPr bwMode="auto">
                <a:xfrm>
                  <a:off x="7315200" y="3908432"/>
                  <a:ext cx="533400" cy="511176"/>
                  <a:chOff x="6997698" y="2967167"/>
                  <a:chExt cx="414868" cy="433982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 flipH="1">
                    <a:off x="6997105" y="2963070"/>
                    <a:ext cx="209361" cy="21792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FFFFFF"/>
                      </a:solidFill>
                      <a:ea typeface="ＭＳ Ｐゴシック" charset="-128"/>
                      <a:cs typeface="ＭＳ Ｐゴシック" charset="-128"/>
                    </a:endParaRPr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 flipH="1">
                    <a:off x="6997105" y="3180995"/>
                    <a:ext cx="209361" cy="21623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FFFFFF"/>
                      </a:solidFill>
                      <a:ea typeface="ＭＳ Ｐゴシック" charset="-128"/>
                      <a:cs typeface="ＭＳ Ｐゴシック" charset="-128"/>
                    </a:endParaRPr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 flipH="1">
                    <a:off x="7206466" y="2963070"/>
                    <a:ext cx="206693" cy="21792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FFFFFF"/>
                      </a:solidFill>
                      <a:ea typeface="ＭＳ Ｐゴシック" charset="-128"/>
                      <a:cs typeface="ＭＳ Ｐゴシック" charset="-128"/>
                    </a:endParaRPr>
                  </a:p>
                </p:txBody>
              </p:sp>
              <p:sp>
                <p:nvSpPr>
                  <p:cNvPr id="73" name="Rectangle 72"/>
                  <p:cNvSpPr/>
                  <p:nvPr/>
                </p:nvSpPr>
                <p:spPr>
                  <a:xfrm flipH="1">
                    <a:off x="7206466" y="3180995"/>
                    <a:ext cx="206693" cy="21623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FFFFFF"/>
                      </a:solidFill>
                      <a:ea typeface="ＭＳ Ｐゴシック" charset="-128"/>
                      <a:cs typeface="ＭＳ Ｐゴシック" charset="-128"/>
                    </a:endParaRPr>
                  </a:p>
                </p:txBody>
              </p:sp>
            </p:grpSp>
            <p:sp>
              <p:nvSpPr>
                <p:cNvPr id="103486" name="Rectangle 49"/>
                <p:cNvSpPr>
                  <a:spLocks noChangeArrowheads="1"/>
                </p:cNvSpPr>
                <p:nvPr/>
              </p:nvSpPr>
              <p:spPr bwMode="auto">
                <a:xfrm>
                  <a:off x="6553200" y="2819400"/>
                  <a:ext cx="2057400" cy="18288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  <p:sp>
            <p:nvSpPr>
              <p:cNvPr id="103483" name="TextBox 51"/>
              <p:cNvSpPr txBox="1">
                <a:spLocks noChangeArrowheads="1"/>
              </p:cNvSpPr>
              <p:nvPr/>
            </p:nvSpPr>
            <p:spPr bwMode="auto">
              <a:xfrm>
                <a:off x="7046976" y="2260011"/>
                <a:ext cx="1030224" cy="57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Overt</a:t>
                </a:r>
                <a:endParaRPr lang="en-US"/>
              </a:p>
            </p:txBody>
          </p:sp>
        </p:grpSp>
      </p:grpSp>
      <p:grpSp>
        <p:nvGrpSpPr>
          <p:cNvPr id="103431" name="Group 60"/>
          <p:cNvGrpSpPr>
            <a:grpSpLocks/>
          </p:cNvGrpSpPr>
          <p:nvPr/>
        </p:nvGrpSpPr>
        <p:grpSpPr bwMode="auto">
          <a:xfrm>
            <a:off x="2133600" y="1657350"/>
            <a:ext cx="1828800" cy="1543050"/>
            <a:chOff x="2133600" y="1657596"/>
            <a:chExt cx="1828800" cy="1542804"/>
          </a:xfrm>
        </p:grpSpPr>
        <p:grpSp>
          <p:nvGrpSpPr>
            <p:cNvPr id="103472" name="Group 49"/>
            <p:cNvGrpSpPr>
              <a:grpSpLocks/>
            </p:cNvGrpSpPr>
            <p:nvPr/>
          </p:nvGrpSpPr>
          <p:grpSpPr bwMode="auto">
            <a:xfrm>
              <a:off x="2590800" y="1657596"/>
              <a:ext cx="1371600" cy="1542804"/>
              <a:chOff x="7315200" y="2971801"/>
              <a:chExt cx="1447800" cy="2020016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7467600" y="2971801"/>
                <a:ext cx="1143000" cy="604465"/>
              </a:xfrm>
              <a:prstGeom prst="rect">
                <a:avLst/>
              </a:prstGeom>
              <a:noFill/>
              <a:effectLst>
                <a:softEdge rad="596900"/>
              </a:effec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ea typeface="ＭＳ Ｐゴシック" charset="-128"/>
                    <a:cs typeface="ＭＳ Ｐゴシック" charset="-128"/>
                  </a:rPr>
                  <a:t>Overt</a:t>
                </a:r>
              </a:p>
            </p:txBody>
          </p:sp>
          <p:grpSp>
            <p:nvGrpSpPr>
              <p:cNvPr id="103477" name="Group 48"/>
              <p:cNvGrpSpPr>
                <a:grpSpLocks/>
              </p:cNvGrpSpPr>
              <p:nvPr/>
            </p:nvGrpSpPr>
            <p:grpSpPr bwMode="auto">
              <a:xfrm>
                <a:off x="7315200" y="3581400"/>
                <a:ext cx="1447800" cy="1410417"/>
                <a:chOff x="7315200" y="3581400"/>
                <a:chExt cx="1447800" cy="1410417"/>
              </a:xfrm>
            </p:grpSpPr>
            <p:sp>
              <p:nvSpPr>
                <p:cNvPr id="103478" name="Rectangle 13"/>
                <p:cNvSpPr>
                  <a:spLocks noChangeArrowheads="1"/>
                </p:cNvSpPr>
                <p:nvPr/>
              </p:nvSpPr>
              <p:spPr bwMode="auto">
                <a:xfrm>
                  <a:off x="7315200" y="3581400"/>
                  <a:ext cx="1447800" cy="12192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103479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7338011" y="3581400"/>
                  <a:ext cx="1424989" cy="14104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1"/>
                    <a:t>R</a:t>
                  </a:r>
                  <a:r>
                    <a:rPr lang="en-US" sz="1600" b="1" baseline="-25000"/>
                    <a:t>1</a:t>
                  </a:r>
                </a:p>
                <a:p>
                  <a:pPr algn="ctr"/>
                  <a:endParaRPr lang="en-US" sz="1600"/>
                </a:p>
                <a:p>
                  <a:pPr algn="ctr"/>
                  <a:r>
                    <a:rPr lang="en-US" sz="1600">
                      <a:solidFill>
                        <a:srgbClr val="000000"/>
                      </a:solidFill>
                    </a:rPr>
                    <a:t>(Scanning) </a:t>
                  </a:r>
                </a:p>
                <a:p>
                  <a:pPr algn="ctr"/>
                  <a:endParaRPr lang="en-US" sz="1600"/>
                </a:p>
              </p:txBody>
            </p:sp>
          </p:grpSp>
        </p:grpSp>
        <p:cxnSp>
          <p:nvCxnSpPr>
            <p:cNvPr id="69" name="Straight Arrow Connector 68"/>
            <p:cNvCxnSpPr/>
            <p:nvPr/>
          </p:nvCxnSpPr>
          <p:spPr bwMode="auto">
            <a:xfrm>
              <a:off x="2133600" y="2590897"/>
              <a:ext cx="381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152400" y="1590675"/>
            <a:ext cx="1905000" cy="1976438"/>
            <a:chOff x="4953000" y="2209800"/>
            <a:chExt cx="2133600" cy="2503143"/>
          </a:xfrm>
        </p:grpSpPr>
        <p:sp>
          <p:nvSpPr>
            <p:cNvPr id="77" name="Cloud 76"/>
            <p:cNvSpPr/>
            <p:nvPr/>
          </p:nvSpPr>
          <p:spPr bwMode="auto">
            <a:xfrm>
              <a:off x="4953000" y="2742598"/>
              <a:ext cx="2133600" cy="1829606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3470" name="TextBox 21"/>
            <p:cNvSpPr txBox="1">
              <a:spLocks noChangeArrowheads="1"/>
            </p:cNvSpPr>
            <p:nvPr/>
          </p:nvSpPr>
          <p:spPr bwMode="auto">
            <a:xfrm>
              <a:off x="5410200" y="2209800"/>
              <a:ext cx="1280018" cy="584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/>
                <a:t>Covert</a:t>
              </a:r>
            </a:p>
          </p:txBody>
        </p:sp>
        <p:sp>
          <p:nvSpPr>
            <p:cNvPr id="103471" name="TextBox 27"/>
            <p:cNvSpPr txBox="1">
              <a:spLocks noChangeArrowheads="1"/>
            </p:cNvSpPr>
            <p:nvPr/>
          </p:nvSpPr>
          <p:spPr bwMode="auto">
            <a:xfrm>
              <a:off x="5129334" y="2971800"/>
              <a:ext cx="1826942" cy="174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1"/>
                <a:t>R</a:t>
              </a:r>
              <a:r>
                <a:rPr lang="en-US" sz="1400" b="1" baseline="-25000"/>
                <a:t>2</a:t>
              </a:r>
              <a:r>
                <a:rPr lang="en-US" sz="1400" b="1"/>
                <a:t>/</a:t>
              </a:r>
              <a:r>
                <a:rPr lang="en-US" sz="1400" b="1">
                  <a:solidFill>
                    <a:srgbClr val="000000"/>
                  </a:solidFill>
                </a:rPr>
                <a:t>S</a:t>
              </a:r>
              <a:r>
                <a:rPr lang="en-US" sz="1400" b="1" baseline="30000">
                  <a:solidFill>
                    <a:srgbClr val="000000"/>
                  </a:solidFill>
                </a:rPr>
                <a:t>D</a:t>
              </a:r>
              <a:r>
                <a:rPr lang="en-US" sz="1400" b="1" baseline="-25000">
                  <a:solidFill>
                    <a:srgbClr val="000000"/>
                  </a:solidFill>
                </a:rPr>
                <a:t>3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</a:rPr>
                <a:t>Echoic/Intraverbal</a:t>
              </a:r>
            </a:p>
            <a:p>
              <a:pPr algn="ctr"/>
              <a:endParaRPr lang="en-US" sz="1400" baseline="-25000">
                <a:solidFill>
                  <a:srgbClr val="000000"/>
                </a:solidFill>
              </a:endParaRPr>
            </a:p>
            <a:p>
              <a:pPr algn="ctr"/>
              <a:r>
                <a:rPr lang="ja-JP" altLang="en-US" sz="1600">
                  <a:solidFill>
                    <a:srgbClr val="000000"/>
                  </a:solidFill>
                </a:rPr>
                <a:t>“</a:t>
              </a:r>
              <a:r>
                <a:rPr lang="en-US" altLang="ja-JP" sz="1600">
                  <a:solidFill>
                    <a:srgbClr val="000000"/>
                  </a:solidFill>
                </a:rPr>
                <a:t>Baby in the </a:t>
              </a:r>
            </a:p>
            <a:p>
              <a:pPr algn="ctr"/>
              <a:r>
                <a:rPr lang="en-US" sz="1600">
                  <a:solidFill>
                    <a:srgbClr val="000000"/>
                  </a:solidFill>
                </a:rPr>
                <a:t>Window</a:t>
              </a:r>
              <a:r>
                <a:rPr lang="ja-JP" altLang="en-US" sz="1600">
                  <a:solidFill>
                    <a:srgbClr val="000000"/>
                  </a:solidFill>
                </a:rPr>
                <a:t>”</a:t>
              </a:r>
              <a:r>
                <a:rPr lang="en-US" altLang="ja-JP" sz="1600" baseline="-2500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en-US" sz="1400"/>
            </a:p>
          </p:txBody>
        </p:sp>
      </p:grpSp>
      <p:grpSp>
        <p:nvGrpSpPr>
          <p:cNvPr id="103433" name="Group 89"/>
          <p:cNvGrpSpPr>
            <a:grpSpLocks/>
          </p:cNvGrpSpPr>
          <p:nvPr/>
        </p:nvGrpSpPr>
        <p:grpSpPr bwMode="auto">
          <a:xfrm>
            <a:off x="7543800" y="1371600"/>
            <a:ext cx="1600200" cy="1887538"/>
            <a:chOff x="4495800" y="2514600"/>
            <a:chExt cx="1752600" cy="2427513"/>
          </a:xfrm>
        </p:grpSpPr>
        <p:grpSp>
          <p:nvGrpSpPr>
            <p:cNvPr id="103463" name="Group 87"/>
            <p:cNvGrpSpPr>
              <a:grpSpLocks/>
            </p:cNvGrpSpPr>
            <p:nvPr/>
          </p:nvGrpSpPr>
          <p:grpSpPr bwMode="auto">
            <a:xfrm>
              <a:off x="4495800" y="2743200"/>
              <a:ext cx="1752600" cy="2198913"/>
              <a:chOff x="4495800" y="2743200"/>
              <a:chExt cx="1752600" cy="2198913"/>
            </a:xfrm>
          </p:grpSpPr>
          <p:grpSp>
            <p:nvGrpSpPr>
              <p:cNvPr id="103465" name="Group 83"/>
              <p:cNvGrpSpPr>
                <a:grpSpLocks/>
              </p:cNvGrpSpPr>
              <p:nvPr/>
            </p:nvGrpSpPr>
            <p:grpSpPr bwMode="auto">
              <a:xfrm>
                <a:off x="4495800" y="2743200"/>
                <a:ext cx="1752600" cy="1143000"/>
                <a:chOff x="4495800" y="2743200"/>
                <a:chExt cx="1752600" cy="1143000"/>
              </a:xfrm>
            </p:grpSpPr>
            <p:sp>
              <p:nvSpPr>
                <p:cNvPr id="103467" name="Explosion 2 81"/>
                <p:cNvSpPr>
                  <a:spLocks noChangeArrowheads="1"/>
                </p:cNvSpPr>
                <p:nvPr/>
              </p:nvSpPr>
              <p:spPr bwMode="auto">
                <a:xfrm>
                  <a:off x="4495800" y="2743200"/>
                  <a:ext cx="1752600" cy="1143000"/>
                </a:xfrm>
                <a:prstGeom prst="irregularSeal2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103468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4800600" y="3135867"/>
                  <a:ext cx="990600" cy="4748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/>
                    <a:t>Points!</a:t>
                  </a:r>
                </a:p>
              </p:txBody>
            </p:sp>
          </p:grpSp>
          <p:cxnSp>
            <p:nvCxnSpPr>
              <p:cNvPr id="89" name="Straight Arrow Connector 88"/>
              <p:cNvCxnSpPr/>
              <p:nvPr/>
            </p:nvCxnSpPr>
            <p:spPr>
              <a:xfrm rot="5400000">
                <a:off x="4844335" y="4372620"/>
                <a:ext cx="1055529" cy="83457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464" name="TextBox 88"/>
            <p:cNvSpPr txBox="1">
              <a:spLocks noChangeArrowheads="1"/>
            </p:cNvSpPr>
            <p:nvPr/>
          </p:nvSpPr>
          <p:spPr bwMode="auto">
            <a:xfrm>
              <a:off x="4572000" y="2514600"/>
              <a:ext cx="1450937" cy="395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/>
                <a:t>Consequence</a:t>
              </a:r>
            </a:p>
          </p:txBody>
        </p:sp>
      </p:grpSp>
      <p:grpSp>
        <p:nvGrpSpPr>
          <p:cNvPr id="103434" name="Group 104"/>
          <p:cNvGrpSpPr>
            <a:grpSpLocks/>
          </p:cNvGrpSpPr>
          <p:nvPr/>
        </p:nvGrpSpPr>
        <p:grpSpPr bwMode="auto">
          <a:xfrm>
            <a:off x="5775325" y="1828800"/>
            <a:ext cx="1393825" cy="1447800"/>
            <a:chOff x="5774948" y="1828800"/>
            <a:chExt cx="1394480" cy="1447800"/>
          </a:xfrm>
        </p:grpSpPr>
        <p:grpSp>
          <p:nvGrpSpPr>
            <p:cNvPr id="103457" name="Group 89"/>
            <p:cNvGrpSpPr>
              <a:grpSpLocks/>
            </p:cNvGrpSpPr>
            <p:nvPr/>
          </p:nvGrpSpPr>
          <p:grpSpPr bwMode="auto">
            <a:xfrm>
              <a:off x="5774948" y="1828800"/>
              <a:ext cx="1394480" cy="1447800"/>
              <a:chOff x="4638135" y="2400300"/>
              <a:chExt cx="1457866" cy="2171700"/>
            </a:xfrm>
          </p:grpSpPr>
          <p:grpSp>
            <p:nvGrpSpPr>
              <p:cNvPr id="103459" name="Group 87"/>
              <p:cNvGrpSpPr>
                <a:grpSpLocks/>
              </p:cNvGrpSpPr>
              <p:nvPr/>
            </p:nvGrpSpPr>
            <p:grpSpPr bwMode="auto">
              <a:xfrm>
                <a:off x="4814453" y="2743199"/>
                <a:ext cx="1281548" cy="1828801"/>
                <a:chOff x="4814453" y="2743199"/>
                <a:chExt cx="1281548" cy="1828801"/>
              </a:xfrm>
            </p:grpSpPr>
            <p:sp>
              <p:nvSpPr>
                <p:cNvPr id="103461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4814453" y="2743199"/>
                  <a:ext cx="990600" cy="12464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9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200"/>
                    <a:t>Automatic S</a:t>
                  </a:r>
                  <a:r>
                    <a:rPr lang="en-US" sz="1200" baseline="30000"/>
                    <a:t>R</a:t>
                  </a:r>
                  <a:r>
                    <a:rPr lang="en-US" sz="1200"/>
                    <a:t>+</a:t>
                  </a:r>
                </a:p>
                <a:p>
                  <a:pPr algn="ctr"/>
                  <a:r>
                    <a:rPr lang="ja-JP" altLang="en-US" sz="1200"/>
                    <a:t>“</a:t>
                  </a:r>
                  <a:r>
                    <a:rPr lang="en-US" altLang="ja-JP" sz="1200"/>
                    <a:t>Aha!</a:t>
                  </a:r>
                  <a:r>
                    <a:rPr lang="ja-JP" altLang="en-US" sz="1200"/>
                    <a:t>”</a:t>
                  </a:r>
                  <a:endParaRPr lang="en-US" altLang="ja-JP" sz="1200"/>
                </a:p>
                <a:p>
                  <a:pPr algn="ctr"/>
                  <a:endParaRPr lang="en-US" sz="1200"/>
                </a:p>
              </p:txBody>
            </p:sp>
            <p:cxnSp>
              <p:nvCxnSpPr>
                <p:cNvPr id="98" name="Straight Arrow Connector 97"/>
                <p:cNvCxnSpPr/>
                <p:nvPr/>
              </p:nvCxnSpPr>
              <p:spPr>
                <a:xfrm rot="16200000" flipH="1">
                  <a:off x="5486691" y="3962690"/>
                  <a:ext cx="762000" cy="456620"/>
                </a:xfrm>
                <a:prstGeom prst="straightConnector1">
                  <a:avLst/>
                </a:prstGeom>
                <a:ln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3460" name="TextBox 88"/>
              <p:cNvSpPr txBox="1">
                <a:spLocks noChangeArrowheads="1"/>
              </p:cNvSpPr>
              <p:nvPr/>
            </p:nvSpPr>
            <p:spPr bwMode="auto">
              <a:xfrm>
                <a:off x="4638135" y="2400300"/>
                <a:ext cx="1450938" cy="461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400"/>
                  <a:t>Consequence</a:t>
                </a:r>
              </a:p>
            </p:txBody>
          </p:sp>
        </p:grpSp>
        <p:sp>
          <p:nvSpPr>
            <p:cNvPr id="103" name="Cloud 102"/>
            <p:cNvSpPr/>
            <p:nvPr/>
          </p:nvSpPr>
          <p:spPr bwMode="auto">
            <a:xfrm>
              <a:off x="5790830" y="2057400"/>
              <a:ext cx="1143537" cy="685800"/>
            </a:xfrm>
            <a:prstGeom prst="cloud">
              <a:avLst/>
            </a:prstGeom>
            <a:noFill/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03435" name="TextBox 73"/>
          <p:cNvSpPr txBox="1">
            <a:spLocks noChangeArrowheads="1"/>
          </p:cNvSpPr>
          <p:nvPr/>
        </p:nvSpPr>
        <p:spPr bwMode="auto">
          <a:xfrm>
            <a:off x="4800600" y="47244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103436" name="TextBox 74"/>
          <p:cNvSpPr txBox="1">
            <a:spLocks noChangeArrowheads="1"/>
          </p:cNvSpPr>
          <p:nvPr/>
        </p:nvSpPr>
        <p:spPr bwMode="auto">
          <a:xfrm>
            <a:off x="5791200" y="43434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103437" name="TextBox 79"/>
          <p:cNvSpPr txBox="1">
            <a:spLocks noChangeArrowheads="1"/>
          </p:cNvSpPr>
          <p:nvPr/>
        </p:nvSpPr>
        <p:spPr bwMode="auto">
          <a:xfrm>
            <a:off x="5257800" y="38862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103438" name="TextBox 80"/>
          <p:cNvSpPr txBox="1">
            <a:spLocks noChangeArrowheads="1"/>
          </p:cNvSpPr>
          <p:nvPr/>
        </p:nvSpPr>
        <p:spPr bwMode="auto">
          <a:xfrm>
            <a:off x="4800600" y="43402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103439" name="TextBox 81"/>
          <p:cNvSpPr txBox="1">
            <a:spLocks noChangeArrowheads="1"/>
          </p:cNvSpPr>
          <p:nvPr/>
        </p:nvSpPr>
        <p:spPr bwMode="auto">
          <a:xfrm>
            <a:off x="4800600" y="38862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sp>
        <p:nvSpPr>
          <p:cNvPr id="103440" name="TextBox 82"/>
          <p:cNvSpPr txBox="1">
            <a:spLocks noChangeArrowheads="1"/>
          </p:cNvSpPr>
          <p:nvPr/>
        </p:nvSpPr>
        <p:spPr bwMode="auto">
          <a:xfrm>
            <a:off x="5334000" y="51816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grpSp>
        <p:nvGrpSpPr>
          <p:cNvPr id="103441" name="Group 91"/>
          <p:cNvGrpSpPr>
            <a:grpSpLocks/>
          </p:cNvGrpSpPr>
          <p:nvPr/>
        </p:nvGrpSpPr>
        <p:grpSpPr bwMode="auto">
          <a:xfrm>
            <a:off x="4800600" y="3886200"/>
            <a:ext cx="1419225" cy="1603375"/>
            <a:chOff x="4800600" y="3886200"/>
            <a:chExt cx="1418922" cy="1603177"/>
          </a:xfrm>
        </p:grpSpPr>
        <p:sp>
          <p:nvSpPr>
            <p:cNvPr id="103453" name="TextBox 65"/>
            <p:cNvSpPr txBox="1">
              <a:spLocks noChangeArrowheads="1"/>
            </p:cNvSpPr>
            <p:nvPr/>
          </p:nvSpPr>
          <p:spPr bwMode="auto">
            <a:xfrm>
              <a:off x="5334000" y="4724400"/>
              <a:ext cx="4283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rgbClr val="000000"/>
                  </a:solidFill>
                </a:rPr>
                <a:t>SΔ </a:t>
              </a:r>
              <a:endParaRPr lang="en-US"/>
            </a:p>
          </p:txBody>
        </p:sp>
        <p:sp>
          <p:nvSpPr>
            <p:cNvPr id="103454" name="TextBox 75"/>
            <p:cNvSpPr txBox="1">
              <a:spLocks noChangeArrowheads="1"/>
            </p:cNvSpPr>
            <p:nvPr/>
          </p:nvSpPr>
          <p:spPr bwMode="auto">
            <a:xfrm>
              <a:off x="5791200" y="3886200"/>
              <a:ext cx="4283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rgbClr val="000000"/>
                  </a:solidFill>
                </a:rPr>
                <a:t>SΔ </a:t>
              </a:r>
              <a:endParaRPr lang="en-US"/>
            </a:p>
          </p:txBody>
        </p:sp>
        <p:sp>
          <p:nvSpPr>
            <p:cNvPr id="103455" name="TextBox 83"/>
            <p:cNvSpPr txBox="1">
              <a:spLocks noChangeArrowheads="1"/>
            </p:cNvSpPr>
            <p:nvPr/>
          </p:nvSpPr>
          <p:spPr bwMode="auto">
            <a:xfrm>
              <a:off x="5791200" y="5181600"/>
              <a:ext cx="4283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rgbClr val="000000"/>
                  </a:solidFill>
                </a:rPr>
                <a:t>SΔ </a:t>
              </a:r>
              <a:endParaRPr lang="en-US"/>
            </a:p>
          </p:txBody>
        </p:sp>
        <p:sp>
          <p:nvSpPr>
            <p:cNvPr id="103456" name="TextBox 84"/>
            <p:cNvSpPr txBox="1">
              <a:spLocks noChangeArrowheads="1"/>
            </p:cNvSpPr>
            <p:nvPr/>
          </p:nvSpPr>
          <p:spPr bwMode="auto">
            <a:xfrm>
              <a:off x="4800600" y="5181600"/>
              <a:ext cx="4283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rgbClr val="000000"/>
                  </a:solidFill>
                </a:rPr>
                <a:t>SΔ </a:t>
              </a:r>
              <a:endParaRPr lang="en-US"/>
            </a:p>
          </p:txBody>
        </p:sp>
      </p:grpSp>
      <p:sp>
        <p:nvSpPr>
          <p:cNvPr id="103442" name="TextBox 85"/>
          <p:cNvSpPr txBox="1">
            <a:spLocks noChangeArrowheads="1"/>
          </p:cNvSpPr>
          <p:nvPr/>
        </p:nvSpPr>
        <p:spPr bwMode="auto">
          <a:xfrm>
            <a:off x="5791200" y="472440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SΔ </a:t>
            </a:r>
            <a:endParaRPr lang="en-US"/>
          </a:p>
        </p:txBody>
      </p:sp>
      <p:grpSp>
        <p:nvGrpSpPr>
          <p:cNvPr id="23" name="Group 87"/>
          <p:cNvGrpSpPr>
            <a:grpSpLocks/>
          </p:cNvGrpSpPr>
          <p:nvPr/>
        </p:nvGrpSpPr>
        <p:grpSpPr bwMode="auto">
          <a:xfrm>
            <a:off x="1828800" y="3276600"/>
            <a:ext cx="990600" cy="1600200"/>
            <a:chOff x="1828800" y="3276600"/>
            <a:chExt cx="990600" cy="1600200"/>
          </a:xfrm>
        </p:grpSpPr>
        <p:cxnSp>
          <p:nvCxnSpPr>
            <p:cNvPr id="93" name="Straight Arrow Connector 92"/>
            <p:cNvCxnSpPr/>
            <p:nvPr/>
          </p:nvCxnSpPr>
          <p:spPr bwMode="auto">
            <a:xfrm flipV="1">
              <a:off x="1981200" y="4724400"/>
              <a:ext cx="762000" cy="1524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 bwMode="auto">
            <a:xfrm>
              <a:off x="1828800" y="3276600"/>
              <a:ext cx="990600" cy="6096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Arrow Connector 98"/>
          <p:cNvCxnSpPr/>
          <p:nvPr/>
        </p:nvCxnSpPr>
        <p:spPr bwMode="auto">
          <a:xfrm>
            <a:off x="3505200" y="4419600"/>
            <a:ext cx="18288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445" name="TextBox 103"/>
          <p:cNvSpPr txBox="1">
            <a:spLocks noChangeArrowheads="1"/>
          </p:cNvSpPr>
          <p:nvPr/>
        </p:nvSpPr>
        <p:spPr bwMode="auto">
          <a:xfrm>
            <a:off x="4953000" y="3505200"/>
            <a:ext cx="14255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solidFill>
                  <a:srgbClr val="000000"/>
                </a:solidFill>
              </a:rPr>
              <a:t>Establishes </a:t>
            </a:r>
            <a:r>
              <a:rPr lang="en-US" sz="1400" b="1">
                <a:solidFill>
                  <a:srgbClr val="000000"/>
                </a:solidFill>
              </a:rPr>
              <a:t>S</a:t>
            </a:r>
            <a:r>
              <a:rPr lang="en-US" sz="1400" b="1" baseline="30000">
                <a:solidFill>
                  <a:srgbClr val="000000"/>
                </a:solidFill>
              </a:rPr>
              <a:t>D</a:t>
            </a:r>
            <a:r>
              <a:rPr lang="en-US" sz="1400" b="1" baseline="-25000">
                <a:solidFill>
                  <a:srgbClr val="000000"/>
                </a:solidFill>
              </a:rPr>
              <a:t>2</a:t>
            </a:r>
          </a:p>
          <a:p>
            <a:endParaRPr lang="en-US"/>
          </a:p>
        </p:txBody>
      </p:sp>
      <p:grpSp>
        <p:nvGrpSpPr>
          <p:cNvPr id="24" name="Group 52"/>
          <p:cNvGrpSpPr>
            <a:grpSpLocks/>
          </p:cNvGrpSpPr>
          <p:nvPr/>
        </p:nvGrpSpPr>
        <p:grpSpPr bwMode="auto">
          <a:xfrm>
            <a:off x="381000" y="1752600"/>
            <a:ext cx="1552575" cy="1938338"/>
            <a:chOff x="381000" y="2236294"/>
            <a:chExt cx="1905000" cy="3202514"/>
          </a:xfrm>
        </p:grpSpPr>
        <p:grpSp>
          <p:nvGrpSpPr>
            <p:cNvPr id="103447" name="Group 48"/>
            <p:cNvGrpSpPr>
              <a:grpSpLocks/>
            </p:cNvGrpSpPr>
            <p:nvPr/>
          </p:nvGrpSpPr>
          <p:grpSpPr bwMode="auto">
            <a:xfrm>
              <a:off x="381000" y="2438400"/>
              <a:ext cx="1905000" cy="3000408"/>
              <a:chOff x="381000" y="2514600"/>
              <a:chExt cx="1905000" cy="3000408"/>
            </a:xfrm>
          </p:grpSpPr>
          <p:sp>
            <p:nvSpPr>
              <p:cNvPr id="103449" name="TextBox 5"/>
              <p:cNvSpPr txBox="1">
                <a:spLocks noChangeArrowheads="1"/>
              </p:cNvSpPr>
              <p:nvPr/>
            </p:nvSpPr>
            <p:spPr bwMode="auto">
              <a:xfrm>
                <a:off x="381000" y="2514600"/>
                <a:ext cx="1905000" cy="3000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9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1600"/>
              </a:p>
              <a:p>
                <a:pPr algn="ctr"/>
                <a:r>
                  <a:rPr lang="en-US" sz="1600"/>
                  <a:t>    </a:t>
                </a:r>
              </a:p>
              <a:p>
                <a:pPr algn="ctr"/>
                <a:r>
                  <a:rPr lang="en-US" sz="1600"/>
                  <a:t>Sample S</a:t>
                </a:r>
                <a:r>
                  <a:rPr lang="en-US" sz="1600" baseline="30000"/>
                  <a:t>D</a:t>
                </a:r>
                <a:r>
                  <a:rPr lang="en-US" sz="1600" baseline="-25000"/>
                  <a:t>1</a:t>
                </a:r>
                <a:endParaRPr lang="en-US" sz="1600"/>
              </a:p>
              <a:p>
                <a:pPr algn="ctr"/>
                <a:endParaRPr lang="en-US" sz="1600"/>
              </a:p>
              <a:p>
                <a:pPr algn="ctr"/>
                <a:r>
                  <a:rPr lang="ja-JP" altLang="en-US" sz="1600"/>
                  <a:t>“</a:t>
                </a:r>
                <a:r>
                  <a:rPr lang="en-US" altLang="ja-JP" sz="1600"/>
                  <a:t>Bibi</a:t>
                </a:r>
                <a:r>
                  <a:rPr lang="ja-JP" altLang="en-US" sz="1600"/>
                  <a:t>”</a:t>
                </a:r>
                <a:endParaRPr lang="en-US" altLang="ja-JP" sz="1600"/>
              </a:p>
              <a:p>
                <a:pPr algn="ctr"/>
                <a:endParaRPr lang="en-US" sz="1600"/>
              </a:p>
              <a:p>
                <a:pPr algn="ctr"/>
                <a:endParaRPr lang="en-US" sz="1600"/>
              </a:p>
            </p:txBody>
          </p:sp>
          <p:sp>
            <p:nvSpPr>
              <p:cNvPr id="103450" name="Rectangle 47"/>
              <p:cNvSpPr>
                <a:spLocks noChangeArrowheads="1"/>
              </p:cNvSpPr>
              <p:nvPr/>
            </p:nvSpPr>
            <p:spPr bwMode="auto">
              <a:xfrm>
                <a:off x="491836" y="2895601"/>
                <a:ext cx="1683327" cy="1828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103448" name="TextBox 50"/>
            <p:cNvSpPr txBox="1">
              <a:spLocks noChangeArrowheads="1"/>
            </p:cNvSpPr>
            <p:nvPr/>
          </p:nvSpPr>
          <p:spPr bwMode="auto">
            <a:xfrm>
              <a:off x="772391" y="2236294"/>
              <a:ext cx="1056409" cy="661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Overt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7538"/>
            <a:ext cx="66960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Times" charset="0"/>
                <a:ea typeface="+mj-ea"/>
                <a:cs typeface="+mj-cs"/>
              </a:rPr>
              <a:t/>
            </a:r>
            <a:br>
              <a:rPr lang="en-US" sz="4800" dirty="0">
                <a:latin typeface="Times" charset="0"/>
                <a:ea typeface="+mj-ea"/>
                <a:cs typeface="+mj-cs"/>
              </a:rPr>
            </a:br>
            <a:r>
              <a:rPr lang="en-US" sz="4000" dirty="0">
                <a:latin typeface="Times" charset="0"/>
                <a:ea typeface="+mj-ea"/>
                <a:cs typeface="+mj-cs"/>
              </a:rPr>
              <a:t>Explaining Emerging Behavioral Relations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5000"/>
              </a:lnSpc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Horne &amp; Lowe (1996)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note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that,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“Verbally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able subjects performing on matching-to-sample tasks often talk to themselves, sometimes overtly but most of the time covertly about the task and how they should perform on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it”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(p. 329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)</a:t>
            </a:r>
          </a:p>
          <a:p>
            <a:pPr eaLnBrk="1" hangingPunct="1">
              <a:lnSpc>
                <a:spcPct val="85000"/>
              </a:lnSpc>
              <a:buFont typeface="Arial" charset="0"/>
              <a:buChar char="•"/>
            </a:pPr>
            <a:r>
              <a:rPr lang="en-US" altLang="ja-JP" dirty="0" err="1">
                <a:solidFill>
                  <a:srgbClr val="000000"/>
                </a:solidFill>
                <a:latin typeface="Times" charset="0"/>
                <a:cs typeface="Times" charset="0"/>
              </a:rPr>
              <a:t>Stromer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 (1996) states “Horne and Lowe propose a ‘naming hypothesis’ of stimulus class formation that is arguably a verbal mediation account” (p. 250</a:t>
            </a:r>
            <a:r>
              <a:rPr lang="en-US" altLang="ja-JP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)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Stewart, </a:t>
            </a:r>
            <a:r>
              <a:rPr lang="en-US" altLang="ja-JP" dirty="0" err="1">
                <a:solidFill>
                  <a:srgbClr val="000000"/>
                </a:solidFill>
                <a:latin typeface="Times" charset="0"/>
                <a:cs typeface="Times" charset="0"/>
              </a:rPr>
              <a:t>McElwee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, &amp; Ming (2013) reject naming and joint control due to their focus on mediation.  These authors state: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“the fact that naming and joint control both require an additional </a:t>
            </a:r>
            <a:r>
              <a:rPr lang="en-US" altLang="ja-JP" dirty="0" err="1">
                <a:solidFill>
                  <a:srgbClr val="000000"/>
                </a:solidFill>
                <a:latin typeface="Times" charset="0"/>
                <a:cs typeface="Times" charset="0"/>
              </a:rPr>
              <a:t>mediational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 process to explain derived stimulus relations in comparison to RFT can be seen as a weakness of the former” (p. 143)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Sidman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also rejected naming and mediating behavior as playing a role in equivalence (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Sidman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&amp;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Tailby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, 1982;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Sidman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, et. al., 1986)</a:t>
            </a:r>
          </a:p>
          <a:p>
            <a:pPr eaLnBrk="1" hangingPunct="1">
              <a:lnSpc>
                <a:spcPct val="85000"/>
              </a:lnSpc>
              <a:buFont typeface="Arial" charset="0"/>
              <a:buChar char="•"/>
            </a:pP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152400"/>
            <a:ext cx="6696075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Times" charset="0"/>
                <a:ea typeface="+mj-ea"/>
                <a:cs typeface="+mj-cs"/>
              </a:rPr>
              <a:t/>
            </a:r>
            <a:br>
              <a:rPr lang="en-US" sz="4800" dirty="0">
                <a:latin typeface="Times" charset="0"/>
                <a:ea typeface="+mj-ea"/>
                <a:cs typeface="+mj-cs"/>
              </a:rPr>
            </a:br>
            <a:r>
              <a:rPr lang="en-US" sz="4000" dirty="0">
                <a:latin typeface="Times" charset="0"/>
                <a:ea typeface="+mj-ea"/>
                <a:cs typeface="+mj-cs"/>
              </a:rPr>
              <a:t>Conclusions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Mediating covert verbal behavior can play a role in complex MTS tasks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with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verbal participants, but in the current study, played no role with the low-verbal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participants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altLang="ja-JP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RFT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, equivalence, naming, or joint control?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RFT and </a:t>
            </a:r>
            <a:r>
              <a:rPr lang="en-US" altLang="ja-JP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equivalence 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research rarely account for overt or covert mediating behavior (e.g., Quinones &amp; Hayes, 2014)</a:t>
            </a: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Naming provides such an account, and the analysis of joint control refines that account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removal of the tact component prevents the set-up of joint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control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Results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replicate and extend previous studies on disrupting joint control (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DeGraaf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&amp;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Schlinger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, 2013; Gutierrez, 2006;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Lowenkron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, 2006) </a:t>
            </a:r>
            <a:endParaRPr lang="en-US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152400"/>
            <a:ext cx="6696075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Times" charset="0"/>
                <a:ea typeface="+mj-ea"/>
                <a:cs typeface="+mj-cs"/>
              </a:rPr>
              <a:t/>
            </a:r>
            <a:br>
              <a:rPr lang="en-US" sz="4800" dirty="0">
                <a:latin typeface="Times" charset="0"/>
                <a:ea typeface="+mj-ea"/>
                <a:cs typeface="+mj-cs"/>
              </a:rPr>
            </a:br>
            <a:r>
              <a:rPr lang="en-US" sz="4000" dirty="0">
                <a:latin typeface="Times" charset="0"/>
                <a:ea typeface="+mj-ea"/>
                <a:cs typeface="+mj-cs"/>
              </a:rPr>
              <a:t>Conclusions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results from the current study support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Lowenkron’s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analysis of joint control, which can provide a more fine-grained analysis of emerging relations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en-US" altLang="ja-JP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No 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need for any new principles </a:t>
            </a:r>
            <a:r>
              <a:rPr lang="en-US" altLang="ja-JP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(equivalence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), higher order concepts (naming), or reformulation of behavior analysis as we know it (RFT</a:t>
            </a:r>
            <a:r>
              <a:rPr lang="en-US" altLang="ja-JP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)</a:t>
            </a: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Times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" charset="0"/>
              </a:rPr>
              <a:t>All 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MTS experimental preparations with verbal subjects are susceptible to covert verbal behavior as additional sources of </a:t>
            </a:r>
            <a:r>
              <a:rPr lang="en-US" dirty="0" smtClean="0">
                <a:solidFill>
                  <a:srgbClr val="000000"/>
                </a:solidFill>
                <a:latin typeface="Times" charset="0"/>
              </a:rPr>
              <a:t>control, and results should be interpreted with caution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Times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" charset="0"/>
              </a:rPr>
              <a:t>s 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Skinner notes, 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We must be sure to take into account </a:t>
            </a:r>
            <a:r>
              <a:rPr lang="en-US" altLang="ja-JP" i="1" dirty="0">
                <a:solidFill>
                  <a:srgbClr val="000000"/>
                </a:solidFill>
                <a:latin typeface="Times" charset="0"/>
                <a:cs typeface="Times" charset="0"/>
              </a:rPr>
              <a:t>all 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relevant variables in making a prediction or in controlling behavior.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 (1957, p. 228</a:t>
            </a:r>
            <a:r>
              <a:rPr lang="en-US" altLang="ja-JP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)</a:t>
            </a:r>
            <a:endParaRPr lang="en-US" dirty="0">
              <a:latin typeface="Times" charset="0"/>
              <a:cs typeface="Times" charset="0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Times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For some years now, results of the work with both nonhumans and nonverbal humans has begun to convince me that the matching-to-sample methodology that we all grew up with professionally will be shown to be unacceptably inefficient for answering certain types of questions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 (</a:t>
            </a:r>
            <a:r>
              <a:rPr lang="en-US" altLang="ja-JP" dirty="0" err="1">
                <a:solidFill>
                  <a:srgbClr val="000000"/>
                </a:solidFill>
                <a:latin typeface="Times" charset="0"/>
                <a:cs typeface="Times" charset="0"/>
              </a:rPr>
              <a:t>McIlvane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, 2014, p. 163</a:t>
            </a:r>
            <a:r>
              <a:rPr lang="en-US" altLang="ja-JP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)</a:t>
            </a:r>
            <a:endParaRPr lang="en-US" dirty="0">
              <a:latin typeface="Times" charset="0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7538"/>
            <a:ext cx="6696075" cy="830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Times" charset="0"/>
                <a:ea typeface="+mj-ea"/>
                <a:cs typeface="+mj-cs"/>
              </a:rPr>
              <a:t/>
            </a:r>
            <a:br>
              <a:rPr lang="en-US" sz="4800" dirty="0">
                <a:latin typeface="Times" charset="0"/>
                <a:ea typeface="+mj-ea"/>
                <a:cs typeface="+mj-cs"/>
              </a:rPr>
            </a:br>
            <a:r>
              <a:rPr lang="en-US" sz="4800" dirty="0">
                <a:latin typeface="Times" charset="0"/>
              </a:rPr>
              <a:t/>
            </a:r>
            <a:br>
              <a:rPr lang="en-US" sz="4800" dirty="0">
                <a:latin typeface="Times" charset="0"/>
              </a:rPr>
            </a:br>
            <a:r>
              <a:rPr lang="en-US" sz="4000" dirty="0">
                <a:latin typeface="Times" charset="0"/>
              </a:rPr>
              <a:t>Explaining Emerging Behavioral Relations</a:t>
            </a:r>
            <a:endParaRPr lang="en-US" sz="4000" dirty="0">
              <a:latin typeface="Times" charset="0"/>
              <a:ea typeface="+mj-ea"/>
              <a:cs typeface="+mj-cs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hangingPunct="1">
              <a:lnSpc>
                <a:spcPct val="85000"/>
              </a:lnSpc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Discrepancy between those who easily demonstrate stimulus equivalence, and those who don’t (JEAB’s Jan., 2014 special issue)</a:t>
            </a:r>
          </a:p>
          <a:p>
            <a:pPr eaLnBrk="1" hangingPunct="1">
              <a:lnSpc>
                <a:spcPct val="85000"/>
              </a:lnSpc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Existing verbal repertoires and a participant’s history seem relevant to outcomes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The RFT and equivalence position reflects what Skinner (1974) identified as “methodological behaviorism”  </a:t>
            </a:r>
            <a:endParaRPr 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  <a:cs typeface="Times" charset="0"/>
            </a:endParaRP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  <a:cs typeface="Times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58075" cy="762000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</a:rPr>
              <a:t>Radical Behaviorism, Private Events and Multiple Control</a:t>
            </a:r>
          </a:p>
        </p:txBody>
      </p:sp>
      <p:sp>
        <p:nvSpPr>
          <p:cNvPr id="10024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“With respect to each individual…a small part of the universe is </a:t>
            </a:r>
            <a:r>
              <a:rPr lang="en-US" i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. We need not suppose that events which take place within an organism’s skin have special properties for that reason. A private event may be distinguished by its limited accessibility but not, so far as we know, by any special structure or nature” (Skinner, 1953, p.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257, see also Skinner, 1945, 1974)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Times"/>
                <a:ea typeface="+mn-ea"/>
                <a:cs typeface="Times"/>
              </a:rPr>
              <a:t>“</a:t>
            </a:r>
            <a:r>
              <a:rPr lang="en-US" dirty="0" smtClean="0">
                <a:solidFill>
                  <a:schemeClr val="tx1"/>
                </a:solidFill>
                <a:latin typeface="Times"/>
                <a:cs typeface="Times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"/>
                <a:cs typeface="Times"/>
              </a:rPr>
              <a:t>problem of privacy cannot be fully solved by instrumental invasion of the </a:t>
            </a:r>
            <a:r>
              <a:rPr lang="en-US" dirty="0" smtClean="0">
                <a:solidFill>
                  <a:schemeClr val="tx1"/>
                </a:solidFill>
                <a:latin typeface="Times"/>
                <a:cs typeface="Times"/>
              </a:rPr>
              <a:t>organism</a:t>
            </a:r>
            <a:r>
              <a:rPr lang="en-US" dirty="0">
                <a:solidFill>
                  <a:schemeClr val="tx1"/>
                </a:solidFill>
                <a:latin typeface="Times"/>
                <a:cs typeface="Times"/>
              </a:rPr>
              <a:t>. No matter how clearly these internal events may be exposed in the laboratory, the fact remains that in the normal verbal episode they are quite private</a:t>
            </a:r>
            <a:r>
              <a:rPr lang="en-US" dirty="0" smtClean="0">
                <a:solidFill>
                  <a:schemeClr val="tx1"/>
                </a:solidFill>
                <a:latin typeface="Times"/>
                <a:cs typeface="Times"/>
              </a:rPr>
              <a:t>.” (Skinner, 1957, p</a:t>
            </a:r>
            <a:r>
              <a:rPr lang="en-US" dirty="0">
                <a:solidFill>
                  <a:schemeClr val="tx1"/>
                </a:solidFill>
                <a:latin typeface="Times"/>
                <a:cs typeface="Times"/>
              </a:rPr>
              <a:t>. 130</a:t>
            </a:r>
            <a:r>
              <a:rPr lang="en-US" dirty="0" smtClean="0">
                <a:solidFill>
                  <a:schemeClr val="tx1"/>
                </a:solidFill>
                <a:latin typeface="Times"/>
                <a:cs typeface="Times"/>
              </a:rPr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Skinner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suggests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4 ways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a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verbal community teaches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its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participants to identify and talk about private events </a:t>
            </a:r>
            <a:r>
              <a:rPr lang="en-US" b="1" dirty="0">
                <a:solidFill>
                  <a:srgbClr val="000000"/>
                </a:solidFill>
                <a:latin typeface="Times" charset="0"/>
                <a:cs typeface="Times" charset="0"/>
              </a:rPr>
              <a:t>(public accompaniment, collateral behavior, common properties, response reduction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dirty="0" smtClean="0">
              <a:solidFill>
                <a:schemeClr val="tx1"/>
              </a:solidFill>
              <a:latin typeface="Times"/>
              <a:ea typeface="+mn-ea"/>
              <a:cs typeface="Times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58075" cy="762000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</a:rPr>
              <a:t>Radical Behaviorism, Private Events and Multiple Control</a:t>
            </a:r>
          </a:p>
        </p:txBody>
      </p:sp>
      <p:sp>
        <p:nvSpPr>
          <p:cNvPr id="10024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Part of the complexity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of quantifying private events is that in addition to their inaccessibility, they can take many forms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(e.g., 1957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, Ch.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19, </a:t>
            </a:r>
            <a:r>
              <a:rPr lang="en-US" i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Thinking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)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 verbal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(e.g., echoic, tact, intraverbal, mand, </a:t>
            </a:r>
            <a:r>
              <a:rPr lang="en-US" dirty="0" err="1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autoclitic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)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 nonverbal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(e.g., covert images of places or movement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)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 motivating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operations (e.g., aversive stimuli, sleep deprivation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)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 discriminative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stimuli (self as a listener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)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 consequences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(automatic reinforcement, automatic punishment)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    respondent 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relations (e.g., fear, anxiety)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These variables usually do interact with each other and experimenter manipulated variables in types of </a:t>
            </a:r>
            <a:r>
              <a:rPr lang="en-US" b="1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multiple control</a:t>
            </a:r>
            <a:r>
              <a:rPr lang="en-US" dirty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 (Skinner,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ea typeface="+mn-ea"/>
                <a:cs typeface="Times" charset="0"/>
              </a:rPr>
              <a:t>1953, 1957; Michael, Palmer, &amp; Sundberg, 2011) </a:t>
            </a:r>
            <a:endParaRPr lang="en-US" dirty="0">
              <a:solidFill>
                <a:srgbClr val="000000"/>
              </a:solidFill>
              <a:latin typeface="Times" charset="0"/>
              <a:ea typeface="+mn-ea"/>
              <a:cs typeface="Times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858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imes" charset="0"/>
              </a:rPr>
              <a:t/>
            </a:r>
            <a:br>
              <a:rPr lang="en-US" sz="4800" dirty="0">
                <a:latin typeface="Times" charset="0"/>
              </a:rPr>
            </a:br>
            <a:r>
              <a:rPr lang="en-US" sz="3600" dirty="0">
                <a:latin typeface="Times" charset="0"/>
              </a:rPr>
              <a:t>Difficulties in Conducting Empirical Research on Complex Behavior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The analysis of complex cases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 (Skinner, 1953, Chapter 14)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Skinner’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s first detailed presentation of 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multiple control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”</a:t>
            </a:r>
            <a:endParaRPr lang="en-US" altLang="ja-JP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en-US" noProof="1">
                <a:solidFill>
                  <a:srgbClr val="000000"/>
                </a:solidFill>
                <a:latin typeface="Times" charset="0"/>
                <a:cs typeface="Times" charset="0"/>
              </a:rPr>
              <a:t>“Two facts emerge from our survey of the basic functional relations: (1) the strength of a single response may be, and usually is, a function of more than one variable and (2) a single variable usually affects more than one response” (Skinner, 1957, p. 227)</a:t>
            </a:r>
            <a:endParaRPr lang="en-US" altLang="ja-JP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ja-JP" alt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when variables are combined in different ways…an important part of (our) task is to show how (the) variables interact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(1953, p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. 205)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In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addition to multiple control,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Times" charset="0"/>
              </a:rPr>
              <a:t>Donahoe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 &amp; Palmer (2004) identify three general problems in the study of complex behavior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1) complex 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behavior…varies from person to person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 (p. 2)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2) 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complex behavior…has its roots in the past, </a:t>
            </a:r>
            <a:r>
              <a:rPr lang="en-US" altLang="ja-JP" i="1" dirty="0">
                <a:solidFill>
                  <a:srgbClr val="000000"/>
                </a:solidFill>
                <a:latin typeface="Times" charset="0"/>
                <a:cs typeface="Times" charset="0"/>
              </a:rPr>
              <a:t>but knowledge of the past is incomplete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 (p. 2)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3) 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“</a:t>
            </a:r>
            <a:r>
              <a:rPr lang="en-US" altLang="ja-JP" i="1" dirty="0">
                <a:solidFill>
                  <a:srgbClr val="000000"/>
                </a:solidFill>
                <a:latin typeface="Times" charset="0"/>
                <a:cs typeface="Times" charset="0"/>
              </a:rPr>
              <a:t>much ongoing activity is inaccessible to an observer</a:t>
            </a:r>
            <a:r>
              <a:rPr lang="ja-JP" altLang="en-US" dirty="0">
                <a:solidFill>
                  <a:srgbClr val="000000"/>
                </a:solidFill>
                <a:latin typeface="Times" charset="0"/>
                <a:cs typeface="Times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Times" charset="0"/>
                <a:cs typeface="Times" charset="0"/>
              </a:rPr>
              <a:t> (p. 2)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</a:pPr>
            <a:endParaRPr lang="en-US" dirty="0">
              <a:latin typeface="Times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32307</TotalTime>
  <Words>3756</Words>
  <Application>Microsoft Macintosh PowerPoint</Application>
  <PresentationFormat>On-screen Show (4:3)</PresentationFormat>
  <Paragraphs>434</Paragraphs>
  <Slides>51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Breeze</vt:lpstr>
      <vt:lpstr> Equivalence, RFT, Naming, or Joint Control?:  The Quantification of Private Events can  Help Move us Forward</vt:lpstr>
      <vt:lpstr> Equivalence and Emerging Relations</vt:lpstr>
      <vt:lpstr> Equivalence and Emerging Relations</vt:lpstr>
      <vt:lpstr> Equivalence and Emerging Relations</vt:lpstr>
      <vt:lpstr> Explaining Emerging Behavioral Relations</vt:lpstr>
      <vt:lpstr>  Explaining Emerging Behavioral Relations</vt:lpstr>
      <vt:lpstr>Radical Behaviorism, Private Events and Multiple Control</vt:lpstr>
      <vt:lpstr>Radical Behaviorism, Private Events and Multiple Control</vt:lpstr>
      <vt:lpstr> Difficulties in Conducting Empirical Research on Complex Behavior</vt:lpstr>
      <vt:lpstr> Towards Quantifying Private Events</vt:lpstr>
      <vt:lpstr> Towards Quantifying Private Events</vt:lpstr>
      <vt:lpstr>Mediating Behaviors as Additional (Multiple) Sources of Control</vt:lpstr>
      <vt:lpstr> Mediating Behaviors</vt:lpstr>
      <vt:lpstr> Precurrent Behaviors</vt:lpstr>
      <vt:lpstr> Precurrent Behaviors</vt:lpstr>
      <vt:lpstr> Joint Control and Mediating Behaviors</vt:lpstr>
      <vt:lpstr> Joint Control and Mediating Behaviors</vt:lpstr>
      <vt:lpstr>Joint Control</vt:lpstr>
      <vt:lpstr> Selection-Based Verbal Behavior and Topography-Based Verbal Behavior</vt:lpstr>
      <vt:lpstr>  Selection-Based Verbal Behavior and Topography-Based Verbal Behavior</vt:lpstr>
      <vt:lpstr> Disrupting Mediation</vt:lpstr>
      <vt:lpstr> Current Study </vt:lpstr>
      <vt:lpstr>Standard Auditory-Visual Matching to Sample Preparation </vt:lpstr>
      <vt:lpstr> Method</vt:lpstr>
      <vt:lpstr> Method</vt:lpstr>
      <vt:lpstr>A Sample Comparison Array for College Students: Fixed</vt:lpstr>
      <vt:lpstr>A Sample Comparison Array for College Students: Random</vt:lpstr>
      <vt:lpstr> Method</vt:lpstr>
      <vt:lpstr>A Sample Comparison Array for College Students: Same Symbols, Position Fixed</vt:lpstr>
      <vt:lpstr> Method</vt:lpstr>
      <vt:lpstr>A Sample Comparison Array for  Students with DD: Random</vt:lpstr>
      <vt:lpstr>A Sample Comparison Array for  Students with DD: Random</vt:lpstr>
      <vt:lpstr>PowerPoint Presentation</vt:lpstr>
      <vt:lpstr>PowerPoint Presentation</vt:lpstr>
      <vt:lpstr>The Same Condition</vt:lpstr>
      <vt:lpstr>PowerPoint Presentation</vt:lpstr>
      <vt:lpstr> The Same Condition</vt:lpstr>
      <vt:lpstr>PowerPoint Presentation</vt:lpstr>
      <vt:lpstr>PowerPoint Presentation</vt:lpstr>
      <vt:lpstr>A Sample Comparison Array for College Students: Same Symbols, Position Fixed</vt:lpstr>
      <vt:lpstr>A Sample Comparison Array for  Students with DD: Same</vt:lpstr>
      <vt:lpstr> Exit Interview and Talk Aloud</vt:lpstr>
      <vt:lpstr> Exit Interview and Talk Aloud</vt:lpstr>
      <vt:lpstr>PowerPoint Presentation</vt:lpstr>
      <vt:lpstr>A Verbal Behavior Analysis of MTS with  Verbal Participants: Later Trials</vt:lpstr>
      <vt:lpstr>A Verbal Behavior Analysis of MTS with  Verbal Participants</vt:lpstr>
      <vt:lpstr>A Sample Comparison Array for College Students: Same Symbols, Position Fixed</vt:lpstr>
      <vt:lpstr> Exit Interview and Talk Aloud</vt:lpstr>
      <vt:lpstr>What Happens in the “Same” Condition with  Verbal Participants?</vt:lpstr>
      <vt:lpstr> Conclusions</vt:lpstr>
      <vt:lpstr> Conclusions</vt:lpstr>
    </vt:vector>
  </TitlesOfParts>
  <Company>Sundberg and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Why Children With Autism Often  Fail to Acquire a Functional  Intraverbal Repertoire</dc:title>
  <cp:lastModifiedBy>Mark Sundberg</cp:lastModifiedBy>
  <cp:revision>589</cp:revision>
  <cp:lastPrinted>2014-10-14T21:47:12Z</cp:lastPrinted>
  <dcterms:created xsi:type="dcterms:W3CDTF">2012-02-16T13:49:06Z</dcterms:created>
  <dcterms:modified xsi:type="dcterms:W3CDTF">2019-01-30T16:16:18Z</dcterms:modified>
</cp:coreProperties>
</file>