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Override PartName="/ppt/notesSlides/notesSlide18.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08" r:id="rId1"/>
  </p:sldMasterIdLst>
  <p:notesMasterIdLst>
    <p:notesMasterId r:id="rId23"/>
  </p:notesMasterIdLst>
  <p:handoutMasterIdLst>
    <p:handoutMasterId r:id="rId24"/>
  </p:handoutMasterIdLst>
  <p:sldIdLst>
    <p:sldId id="831" r:id="rId2"/>
    <p:sldId id="908" r:id="rId3"/>
    <p:sldId id="911" r:id="rId4"/>
    <p:sldId id="916" r:id="rId5"/>
    <p:sldId id="887" r:id="rId6"/>
    <p:sldId id="917" r:id="rId7"/>
    <p:sldId id="888" r:id="rId8"/>
    <p:sldId id="912" r:id="rId9"/>
    <p:sldId id="913" r:id="rId10"/>
    <p:sldId id="898" r:id="rId11"/>
    <p:sldId id="899" r:id="rId12"/>
    <p:sldId id="900" r:id="rId13"/>
    <p:sldId id="915" r:id="rId14"/>
    <p:sldId id="901" r:id="rId15"/>
    <p:sldId id="918" r:id="rId16"/>
    <p:sldId id="890" r:id="rId17"/>
    <p:sldId id="921" r:id="rId18"/>
    <p:sldId id="923" r:id="rId19"/>
    <p:sldId id="922" r:id="rId20"/>
    <p:sldId id="919" r:id="rId21"/>
    <p:sldId id="868" r:id="rId22"/>
  </p:sldIdLst>
  <p:sldSz cx="9144000" cy="6858000" type="screen4x3"/>
  <p:notesSz cx="6858000" cy="9077325"/>
  <p:defaultTextStyle>
    <a:defPPr>
      <a:defRPr lang="en-US"/>
    </a:defPPr>
    <a:lvl1pPr algn="l" rtl="0" fontAlgn="base">
      <a:spcBef>
        <a:spcPct val="0"/>
      </a:spcBef>
      <a:spcAft>
        <a:spcPct val="0"/>
      </a:spcAft>
      <a:defRPr sz="2400" b="1" kern="1200">
        <a:solidFill>
          <a:schemeClr val="tx1"/>
        </a:solidFill>
        <a:latin typeface="Arial" pitchFamily="-107" charset="0"/>
        <a:ea typeface="+mn-ea"/>
        <a:cs typeface="+mn-cs"/>
      </a:defRPr>
    </a:lvl1pPr>
    <a:lvl2pPr marL="457200" algn="l" rtl="0" fontAlgn="base">
      <a:spcBef>
        <a:spcPct val="0"/>
      </a:spcBef>
      <a:spcAft>
        <a:spcPct val="0"/>
      </a:spcAft>
      <a:defRPr sz="2400" b="1" kern="1200">
        <a:solidFill>
          <a:schemeClr val="tx1"/>
        </a:solidFill>
        <a:latin typeface="Arial" pitchFamily="-107" charset="0"/>
        <a:ea typeface="+mn-ea"/>
        <a:cs typeface="+mn-cs"/>
      </a:defRPr>
    </a:lvl2pPr>
    <a:lvl3pPr marL="914400" algn="l" rtl="0" fontAlgn="base">
      <a:spcBef>
        <a:spcPct val="0"/>
      </a:spcBef>
      <a:spcAft>
        <a:spcPct val="0"/>
      </a:spcAft>
      <a:defRPr sz="2400" b="1" kern="1200">
        <a:solidFill>
          <a:schemeClr val="tx1"/>
        </a:solidFill>
        <a:latin typeface="Arial" pitchFamily="-107" charset="0"/>
        <a:ea typeface="+mn-ea"/>
        <a:cs typeface="+mn-cs"/>
      </a:defRPr>
    </a:lvl3pPr>
    <a:lvl4pPr marL="1371600" algn="l" rtl="0" fontAlgn="base">
      <a:spcBef>
        <a:spcPct val="0"/>
      </a:spcBef>
      <a:spcAft>
        <a:spcPct val="0"/>
      </a:spcAft>
      <a:defRPr sz="2400" b="1" kern="1200">
        <a:solidFill>
          <a:schemeClr val="tx1"/>
        </a:solidFill>
        <a:latin typeface="Arial" pitchFamily="-107" charset="0"/>
        <a:ea typeface="+mn-ea"/>
        <a:cs typeface="+mn-cs"/>
      </a:defRPr>
    </a:lvl4pPr>
    <a:lvl5pPr marL="1828800" algn="l" rtl="0" fontAlgn="base">
      <a:spcBef>
        <a:spcPct val="0"/>
      </a:spcBef>
      <a:spcAft>
        <a:spcPct val="0"/>
      </a:spcAft>
      <a:defRPr sz="2400" b="1" kern="1200">
        <a:solidFill>
          <a:schemeClr val="tx1"/>
        </a:solidFill>
        <a:latin typeface="Arial" pitchFamily="-107" charset="0"/>
        <a:ea typeface="+mn-ea"/>
        <a:cs typeface="+mn-cs"/>
      </a:defRPr>
    </a:lvl5pPr>
    <a:lvl6pPr marL="2286000" algn="l" defTabSz="457200" rtl="0" eaLnBrk="1" latinLnBrk="0" hangingPunct="1">
      <a:defRPr sz="2400" b="1" kern="1200">
        <a:solidFill>
          <a:schemeClr val="tx1"/>
        </a:solidFill>
        <a:latin typeface="Arial" pitchFamily="-107" charset="0"/>
        <a:ea typeface="+mn-ea"/>
        <a:cs typeface="+mn-cs"/>
      </a:defRPr>
    </a:lvl6pPr>
    <a:lvl7pPr marL="2743200" algn="l" defTabSz="457200" rtl="0" eaLnBrk="1" latinLnBrk="0" hangingPunct="1">
      <a:defRPr sz="2400" b="1" kern="1200">
        <a:solidFill>
          <a:schemeClr val="tx1"/>
        </a:solidFill>
        <a:latin typeface="Arial" pitchFamily="-107" charset="0"/>
        <a:ea typeface="+mn-ea"/>
        <a:cs typeface="+mn-cs"/>
      </a:defRPr>
    </a:lvl7pPr>
    <a:lvl8pPr marL="3200400" algn="l" defTabSz="457200" rtl="0" eaLnBrk="1" latinLnBrk="0" hangingPunct="1">
      <a:defRPr sz="2400" b="1" kern="1200">
        <a:solidFill>
          <a:schemeClr val="tx1"/>
        </a:solidFill>
        <a:latin typeface="Arial" pitchFamily="-107" charset="0"/>
        <a:ea typeface="+mn-ea"/>
        <a:cs typeface="+mn-cs"/>
      </a:defRPr>
    </a:lvl8pPr>
    <a:lvl9pPr marL="3657600" algn="l" defTabSz="457200" rtl="0" eaLnBrk="1" latinLnBrk="0" hangingPunct="1">
      <a:defRPr sz="2400" b="1" kern="1200">
        <a:solidFill>
          <a:schemeClr val="tx1"/>
        </a:solidFill>
        <a:latin typeface="Arial" pitchFamily="-107"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D8F9FE"/>
    <a:srgbClr val="7FEEFD"/>
    <a:srgbClr val="E1E1F1"/>
    <a:srgbClr val="FFFFB3"/>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p:scale>
          <a:sx n="100" d="100"/>
          <a:sy n="100" d="100"/>
        </p:scale>
        <p:origin x="-1608" y="-10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096"/>
    </p:cViewPr>
  </p:sorterViewPr>
  <p:notesViewPr>
    <p:cSldViewPr>
      <p:cViewPr varScale="1">
        <p:scale>
          <a:sx n="85" d="100"/>
          <a:sy n="85" d="100"/>
        </p:scale>
        <p:origin x="-1112" y="-104"/>
      </p:cViewPr>
      <p:guideLst>
        <p:guide orient="horz" pos="2859"/>
        <p:guide pos="2160"/>
      </p:guideLst>
    </p:cSldViewPr>
  </p:notes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viewProps" Target="viewProps.xml"/><Relationship Id="rId14" Type="http://schemas.openxmlformats.org/officeDocument/2006/relationships/slide" Target="slides/slide13.xml"/><Relationship Id="rId23" Type="http://schemas.openxmlformats.org/officeDocument/2006/relationships/notesMaster" Target="notesMasters/notesMaster1.xml"/><Relationship Id="rId4" Type="http://schemas.openxmlformats.org/officeDocument/2006/relationships/slide" Target="slides/slide3.xml"/><Relationship Id="rId28" Type="http://schemas.openxmlformats.org/officeDocument/2006/relationships/theme" Target="theme/theme1.xml"/><Relationship Id="rId26" Type="http://schemas.openxmlformats.org/officeDocument/2006/relationships/presProps" Target="presProps.xml"/><Relationship Id="rId11" Type="http://schemas.openxmlformats.org/officeDocument/2006/relationships/slide" Target="slides/slide10.xml"/><Relationship Id="rId29"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49186"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none" lIns="91440" tIns="45720" rIns="91440" bIns="45720" numCol="1" anchor="ctr" anchorCtr="0" compatLnSpc="1">
            <a:prstTxWarp prst="textNoShape">
              <a:avLst/>
            </a:prstTxWarp>
          </a:bodyPr>
          <a:lstStyle>
            <a:lvl1pPr>
              <a:defRPr sz="1200">
                <a:latin typeface="Times New Roman" pitchFamily="-107" charset="0"/>
              </a:defRPr>
            </a:lvl1pPr>
          </a:lstStyle>
          <a:p>
            <a:endParaRPr lang="en-US"/>
          </a:p>
        </p:txBody>
      </p:sp>
      <p:sp>
        <p:nvSpPr>
          <p:cNvPr id="349187" name="Rectangle 3"/>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none" lIns="91440" tIns="45720" rIns="91440" bIns="45720" numCol="1" anchor="ctr" anchorCtr="0" compatLnSpc="1">
            <a:prstTxWarp prst="textNoShape">
              <a:avLst/>
            </a:prstTxWarp>
          </a:bodyPr>
          <a:lstStyle>
            <a:lvl1pPr algn="r">
              <a:defRPr sz="1200">
                <a:latin typeface="Times New Roman" pitchFamily="-107" charset="0"/>
              </a:defRPr>
            </a:lvl1pPr>
          </a:lstStyle>
          <a:p>
            <a:endParaRPr lang="en-US"/>
          </a:p>
        </p:txBody>
      </p:sp>
      <p:sp>
        <p:nvSpPr>
          <p:cNvPr id="349188" name="Rectangle 4"/>
          <p:cNvSpPr>
            <a:spLocks noGrp="1" noChangeArrowheads="1"/>
          </p:cNvSpPr>
          <p:nvPr>
            <p:ph type="ftr" sz="quarter" idx="2"/>
          </p:nvPr>
        </p:nvSpPr>
        <p:spPr bwMode="auto">
          <a:xfrm>
            <a:off x="0" y="8610600"/>
            <a:ext cx="2971800" cy="457200"/>
          </a:xfrm>
          <a:prstGeom prst="rect">
            <a:avLst/>
          </a:prstGeom>
          <a:noFill/>
          <a:ln w="12700" cap="sq">
            <a:noFill/>
            <a:miter lim="800000"/>
            <a:headEnd type="none" w="sm" len="sm"/>
            <a:tailEnd type="none" w="sm" len="sm"/>
          </a:ln>
          <a:effectLst/>
        </p:spPr>
        <p:txBody>
          <a:bodyPr vert="horz" wrap="none" lIns="91440" tIns="45720" rIns="91440" bIns="45720" numCol="1" anchor="b" anchorCtr="0" compatLnSpc="1">
            <a:prstTxWarp prst="textNoShape">
              <a:avLst/>
            </a:prstTxWarp>
          </a:bodyPr>
          <a:lstStyle>
            <a:lvl1pPr>
              <a:defRPr sz="1200">
                <a:latin typeface="Times New Roman" pitchFamily="-107" charset="0"/>
              </a:defRPr>
            </a:lvl1pPr>
          </a:lstStyle>
          <a:p>
            <a:endParaRPr lang="en-US"/>
          </a:p>
        </p:txBody>
      </p:sp>
      <p:sp>
        <p:nvSpPr>
          <p:cNvPr id="349189" name="Rectangle 5"/>
          <p:cNvSpPr>
            <a:spLocks noGrp="1" noChangeArrowheads="1"/>
          </p:cNvSpPr>
          <p:nvPr>
            <p:ph type="sldNum" sz="quarter" idx="3"/>
          </p:nvPr>
        </p:nvSpPr>
        <p:spPr bwMode="auto">
          <a:xfrm>
            <a:off x="3886200" y="8610600"/>
            <a:ext cx="2971800" cy="457200"/>
          </a:xfrm>
          <a:prstGeom prst="rect">
            <a:avLst/>
          </a:prstGeom>
          <a:noFill/>
          <a:ln w="12700" cap="sq">
            <a:noFill/>
            <a:miter lim="800000"/>
            <a:headEnd type="none" w="sm" len="sm"/>
            <a:tailEnd type="none" w="sm" len="sm"/>
          </a:ln>
          <a:effectLst/>
        </p:spPr>
        <p:txBody>
          <a:bodyPr vert="horz" wrap="none" lIns="91440" tIns="45720" rIns="91440" bIns="45720" numCol="1" anchor="b" anchorCtr="0" compatLnSpc="1">
            <a:prstTxWarp prst="textNoShape">
              <a:avLst/>
            </a:prstTxWarp>
          </a:bodyPr>
          <a:lstStyle>
            <a:lvl1pPr algn="r">
              <a:defRPr sz="1200">
                <a:latin typeface="Times New Roman" pitchFamily="-107" charset="0"/>
              </a:defRPr>
            </a:lvl1pPr>
          </a:lstStyle>
          <a:p>
            <a:fld id="{B2347A85-B42A-6347-BFCB-45D237C3880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n-US"/>
          </a:p>
        </p:txBody>
      </p:sp>
      <p:sp>
        <p:nvSpPr>
          <p:cNvPr id="114691" name="Rectangle 3"/>
          <p:cNvSpPr>
            <a:spLocks noGrp="1" noChangeArrowheads="1"/>
          </p:cNvSpPr>
          <p:nvPr>
            <p:ph type="dt"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14340" name="Rectangle 4"/>
          <p:cNvSpPr>
            <a:spLocks noRot="1" noChangeArrowheads="1" noTextEdit="1"/>
          </p:cNvSpPr>
          <p:nvPr>
            <p:ph type="sldImg" idx="2"/>
          </p:nvPr>
        </p:nvSpPr>
        <p:spPr bwMode="auto">
          <a:xfrm>
            <a:off x="1160463" y="681038"/>
            <a:ext cx="4538662" cy="3403600"/>
          </a:xfrm>
          <a:prstGeom prst="rect">
            <a:avLst/>
          </a:prstGeom>
          <a:noFill/>
          <a:ln w="9525">
            <a:solidFill>
              <a:srgbClr val="000000"/>
            </a:solidFill>
            <a:miter lim="800000"/>
            <a:headEnd/>
            <a:tailEnd/>
          </a:ln>
        </p:spPr>
      </p:sp>
      <p:sp>
        <p:nvSpPr>
          <p:cNvPr id="114693" name="Rectangle 5"/>
          <p:cNvSpPr>
            <a:spLocks noGrp="1" noChangeArrowheads="1"/>
          </p:cNvSpPr>
          <p:nvPr>
            <p:ph type="body" sz="quarter" idx="3"/>
          </p:nvPr>
        </p:nvSpPr>
        <p:spPr bwMode="auto">
          <a:xfrm>
            <a:off x="685800" y="4311650"/>
            <a:ext cx="5486400" cy="408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4694" name="Rectangle 6"/>
          <p:cNvSpPr>
            <a:spLocks noGrp="1" noChangeArrowheads="1"/>
          </p:cNvSpPr>
          <p:nvPr>
            <p:ph type="ftr" sz="quarter" idx="4"/>
          </p:nvPr>
        </p:nvSpPr>
        <p:spPr bwMode="auto">
          <a:xfrm>
            <a:off x="0"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n-US"/>
          </a:p>
        </p:txBody>
      </p:sp>
      <p:sp>
        <p:nvSpPr>
          <p:cNvPr id="114695" name="Rectangle 7"/>
          <p:cNvSpPr>
            <a:spLocks noGrp="1" noChangeArrowheads="1"/>
          </p:cNvSpPr>
          <p:nvPr>
            <p:ph type="sldNum" sz="quarter" idx="5"/>
          </p:nvPr>
        </p:nvSpPr>
        <p:spPr bwMode="auto">
          <a:xfrm>
            <a:off x="3884613"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31AEC251-2ECD-5645-91CF-957DAF9C7FB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7A5873B7-8A3A-AB41-84FA-02AD10440107}" type="slidenum">
              <a:rPr lang="en-US"/>
              <a:pPr/>
              <a:t>1</a:t>
            </a:fld>
            <a:endParaRPr lang="en-US"/>
          </a:p>
        </p:txBody>
      </p:sp>
      <p:sp>
        <p:nvSpPr>
          <p:cNvPr id="16387" name="Rectangle 2"/>
          <p:cNvSpPr>
            <a:spLocks noChangeArrowheads="1"/>
          </p:cNvSpPr>
          <p:nvPr>
            <p:ph type="sldImg"/>
          </p:nvPr>
        </p:nvSpPr>
        <p:spPr>
          <a:solidFill>
            <a:srgbClr val="FFFFFF"/>
          </a:solidFill>
          <a:ln/>
        </p:spPr>
      </p:sp>
      <p:sp>
        <p:nvSpPr>
          <p:cNvPr id="1638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0A4CF1BD-8649-8142-A4C7-72C5D06ED979}" type="slidenum">
              <a:rPr lang="en-US"/>
              <a:pPr/>
              <a:t>10</a:t>
            </a:fld>
            <a:endParaRPr lang="en-US"/>
          </a:p>
        </p:txBody>
      </p:sp>
      <p:sp>
        <p:nvSpPr>
          <p:cNvPr id="34819" name="Rectangle 2"/>
          <p:cNvSpPr>
            <a:spLocks noChangeArrowheads="1"/>
          </p:cNvSpPr>
          <p:nvPr>
            <p:ph type="sldImg"/>
          </p:nvPr>
        </p:nvSpPr>
        <p:spPr>
          <a:solidFill>
            <a:srgbClr val="FFFFFF"/>
          </a:solidFill>
          <a:ln/>
        </p:spPr>
      </p:sp>
      <p:sp>
        <p:nvSpPr>
          <p:cNvPr id="3482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CD52EAD-CBB4-934D-B80F-2F94B9E2BC96}" type="slidenum">
              <a:rPr lang="en-US"/>
              <a:pPr/>
              <a:t>11</a:t>
            </a:fld>
            <a:endParaRPr lang="en-US"/>
          </a:p>
        </p:txBody>
      </p:sp>
      <p:sp>
        <p:nvSpPr>
          <p:cNvPr id="36867" name="Rectangle 2"/>
          <p:cNvSpPr>
            <a:spLocks noChangeArrowheads="1"/>
          </p:cNvSpPr>
          <p:nvPr>
            <p:ph type="sldImg"/>
          </p:nvPr>
        </p:nvSpPr>
        <p:spPr>
          <a:solidFill>
            <a:srgbClr val="FFFFFF"/>
          </a:solidFill>
          <a:ln/>
        </p:spPr>
      </p:sp>
      <p:sp>
        <p:nvSpPr>
          <p:cNvPr id="3686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AFDDDC3-83D3-D848-87B6-E7CE1D754C82}" type="slidenum">
              <a:rPr lang="en-US"/>
              <a:pPr/>
              <a:t>12</a:t>
            </a:fld>
            <a:endParaRPr lang="en-US"/>
          </a:p>
        </p:txBody>
      </p:sp>
      <p:sp>
        <p:nvSpPr>
          <p:cNvPr id="38915" name="Rectangle 2"/>
          <p:cNvSpPr>
            <a:spLocks noChangeArrowheads="1"/>
          </p:cNvSpPr>
          <p:nvPr>
            <p:ph type="sldImg"/>
          </p:nvPr>
        </p:nvSpPr>
        <p:spPr>
          <a:solidFill>
            <a:srgbClr val="FFFFFF"/>
          </a:solidFill>
          <a:ln/>
        </p:spPr>
      </p:sp>
      <p:sp>
        <p:nvSpPr>
          <p:cNvPr id="3891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087F0F5C-3C73-DA41-A9B4-AA56799CE57E}" type="slidenum">
              <a:rPr lang="en-US"/>
              <a:pPr/>
              <a:t>13</a:t>
            </a:fld>
            <a:endParaRPr lang="en-US"/>
          </a:p>
        </p:txBody>
      </p:sp>
      <p:sp>
        <p:nvSpPr>
          <p:cNvPr id="40963" name="Rectangle 2"/>
          <p:cNvSpPr>
            <a:spLocks noChangeArrowheads="1"/>
          </p:cNvSpPr>
          <p:nvPr>
            <p:ph type="sldImg"/>
          </p:nvPr>
        </p:nvSpPr>
        <p:spPr>
          <a:solidFill>
            <a:srgbClr val="FFFFFF"/>
          </a:solidFill>
          <a:ln/>
        </p:spPr>
      </p:sp>
      <p:sp>
        <p:nvSpPr>
          <p:cNvPr id="4096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71F91B9A-9663-BE41-8A46-C63571AC03B1}" type="slidenum">
              <a:rPr lang="en-US"/>
              <a:pPr/>
              <a:t>14</a:t>
            </a:fld>
            <a:endParaRPr lang="en-US"/>
          </a:p>
        </p:txBody>
      </p:sp>
      <p:sp>
        <p:nvSpPr>
          <p:cNvPr id="43011" name="Rectangle 2"/>
          <p:cNvSpPr>
            <a:spLocks noChangeArrowheads="1"/>
          </p:cNvSpPr>
          <p:nvPr>
            <p:ph type="sldImg"/>
          </p:nvPr>
        </p:nvSpPr>
        <p:spPr>
          <a:solidFill>
            <a:srgbClr val="FFFFFF"/>
          </a:solidFill>
          <a:ln/>
        </p:spPr>
      </p:sp>
      <p:sp>
        <p:nvSpPr>
          <p:cNvPr id="4301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57AB2A4-503E-1047-A8ED-9F17E2FC3923}" type="slidenum">
              <a:rPr lang="en-US"/>
              <a:pPr/>
              <a:t>15</a:t>
            </a:fld>
            <a:endParaRPr lang="en-US"/>
          </a:p>
        </p:txBody>
      </p:sp>
      <p:sp>
        <p:nvSpPr>
          <p:cNvPr id="45059" name="Rectangle 2"/>
          <p:cNvSpPr>
            <a:spLocks noChangeArrowheads="1"/>
          </p:cNvSpPr>
          <p:nvPr>
            <p:ph type="sldImg"/>
          </p:nvPr>
        </p:nvSpPr>
        <p:spPr>
          <a:solidFill>
            <a:srgbClr val="FFFFFF"/>
          </a:solidFill>
          <a:ln/>
        </p:spPr>
      </p:sp>
      <p:sp>
        <p:nvSpPr>
          <p:cNvPr id="4506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D96DD41-58F6-3840-93CD-C3C56DE09195}" type="slidenum">
              <a:rPr lang="en-US"/>
              <a:pPr/>
              <a:t>16</a:t>
            </a:fld>
            <a:endParaRPr lang="en-US"/>
          </a:p>
        </p:txBody>
      </p:sp>
      <p:sp>
        <p:nvSpPr>
          <p:cNvPr id="47107" name="Rectangle 2"/>
          <p:cNvSpPr>
            <a:spLocks noChangeArrowheads="1"/>
          </p:cNvSpPr>
          <p:nvPr>
            <p:ph type="sldImg"/>
          </p:nvPr>
        </p:nvSpPr>
        <p:spPr>
          <a:solidFill>
            <a:srgbClr val="FFFFFF"/>
          </a:solidFill>
          <a:ln/>
        </p:spPr>
      </p:sp>
      <p:sp>
        <p:nvSpPr>
          <p:cNvPr id="4710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946746BF-A9B8-D349-ACA1-1AA3650B54D4}" type="slidenum">
              <a:rPr lang="en-US"/>
              <a:pPr/>
              <a:t>17</a:t>
            </a:fld>
            <a:endParaRPr lang="en-US"/>
          </a:p>
        </p:txBody>
      </p:sp>
      <p:sp>
        <p:nvSpPr>
          <p:cNvPr id="49155" name="Rectangle 2"/>
          <p:cNvSpPr>
            <a:spLocks noChangeArrowheads="1"/>
          </p:cNvSpPr>
          <p:nvPr>
            <p:ph type="sldImg"/>
          </p:nvPr>
        </p:nvSpPr>
        <p:spPr>
          <a:solidFill>
            <a:srgbClr val="FFFFFF"/>
          </a:solidFill>
          <a:ln/>
        </p:spPr>
      </p:sp>
      <p:sp>
        <p:nvSpPr>
          <p:cNvPr id="4915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20285DA1-B0B2-EB42-B373-9BE557A920F3}" type="slidenum">
              <a:rPr lang="en-US"/>
              <a:pPr/>
              <a:t>18</a:t>
            </a:fld>
            <a:endParaRPr lang="en-US"/>
          </a:p>
        </p:txBody>
      </p:sp>
      <p:sp>
        <p:nvSpPr>
          <p:cNvPr id="51203" name="Rectangle 2"/>
          <p:cNvSpPr>
            <a:spLocks noChangeArrowheads="1"/>
          </p:cNvSpPr>
          <p:nvPr>
            <p:ph type="sldImg"/>
          </p:nvPr>
        </p:nvSpPr>
        <p:spPr>
          <a:solidFill>
            <a:srgbClr val="FFFFFF"/>
          </a:solidFill>
          <a:ln/>
        </p:spPr>
      </p:sp>
      <p:sp>
        <p:nvSpPr>
          <p:cNvPr id="5120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5E942D21-B4AE-9048-A04A-83D641F8E295}" type="slidenum">
              <a:rPr lang="en-US"/>
              <a:pPr/>
              <a:t>19</a:t>
            </a:fld>
            <a:endParaRPr lang="en-US"/>
          </a:p>
        </p:txBody>
      </p:sp>
      <p:sp>
        <p:nvSpPr>
          <p:cNvPr id="53251" name="Rectangle 2"/>
          <p:cNvSpPr>
            <a:spLocks noChangeArrowheads="1"/>
          </p:cNvSpPr>
          <p:nvPr>
            <p:ph type="sldImg"/>
          </p:nvPr>
        </p:nvSpPr>
        <p:spPr>
          <a:solidFill>
            <a:srgbClr val="FFFFFF"/>
          </a:solidFill>
          <a:ln/>
        </p:spPr>
      </p:sp>
      <p:sp>
        <p:nvSpPr>
          <p:cNvPr id="53252" name="Rectangle 3"/>
          <p:cNvSpPr>
            <a:spLocks noChangeArrowheads="1"/>
          </p:cNvSpPr>
          <p:nvPr>
            <p:ph type="body" idx="1"/>
          </p:nvPr>
        </p:nvSpPr>
        <p:spPr>
          <a:xfrm>
            <a:off x="914400" y="4311650"/>
            <a:ext cx="5029200" cy="4084638"/>
          </a:xfrm>
          <a:solidFill>
            <a:srgbClr val="FFFFFF"/>
          </a:solidFill>
          <a:ln>
            <a:solidFill>
              <a:srgbClr val="000000"/>
            </a:solid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13F5CEED-9948-AB42-BA18-B0FA139ED4F3}" type="slidenum">
              <a:rPr lang="en-US"/>
              <a:pPr/>
              <a:t>2</a:t>
            </a:fld>
            <a:endParaRPr 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6335EB0B-682B-3B40-BE70-939FF8AB9E58}" type="slidenum">
              <a:rPr lang="en-US"/>
              <a:pPr/>
              <a:t>20</a:t>
            </a:fld>
            <a:endParaRPr lang="en-US"/>
          </a:p>
        </p:txBody>
      </p:sp>
      <p:sp>
        <p:nvSpPr>
          <p:cNvPr id="55299" name="Rectangle 2"/>
          <p:cNvSpPr>
            <a:spLocks noChangeArrowheads="1"/>
          </p:cNvSpPr>
          <p:nvPr>
            <p:ph type="sldImg"/>
          </p:nvPr>
        </p:nvSpPr>
        <p:spPr>
          <a:solidFill>
            <a:srgbClr val="FFFFFF"/>
          </a:solidFill>
          <a:ln/>
        </p:spPr>
      </p:sp>
      <p:sp>
        <p:nvSpPr>
          <p:cNvPr id="5530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AD1F94D-0904-9048-B112-75CCB8EE74F8}" type="slidenum">
              <a:rPr lang="en-US"/>
              <a:pPr/>
              <a:t>21</a:t>
            </a:fld>
            <a:endParaRPr lang="en-US"/>
          </a:p>
        </p:txBody>
      </p:sp>
      <p:sp>
        <p:nvSpPr>
          <p:cNvPr id="57347" name="Rectangle 2"/>
          <p:cNvSpPr>
            <a:spLocks noChangeArrowheads="1"/>
          </p:cNvSpPr>
          <p:nvPr>
            <p:ph type="sldImg"/>
          </p:nvPr>
        </p:nvSpPr>
        <p:spPr>
          <a:solidFill>
            <a:srgbClr val="FFFFFF"/>
          </a:solidFill>
          <a:ln/>
        </p:spPr>
      </p:sp>
      <p:sp>
        <p:nvSpPr>
          <p:cNvPr id="5734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E8482291-9262-D14A-94A4-1158AEDD5857}" type="slidenum">
              <a:rPr lang="en-US"/>
              <a:pPr/>
              <a:t>3</a:t>
            </a:fld>
            <a:endParaRPr 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A670EB17-7DDC-BB40-88A0-6339EA099120}" type="slidenum">
              <a:rPr lang="en-US"/>
              <a:pPr/>
              <a:t>4</a:t>
            </a:fld>
            <a:endParaRPr 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1486881C-07EF-5944-A04D-0156A4323B40}" type="slidenum">
              <a:rPr lang="en-US"/>
              <a:pPr/>
              <a:t>5</a:t>
            </a:fld>
            <a:endParaRPr lang="en-US"/>
          </a:p>
        </p:txBody>
      </p:sp>
      <p:sp>
        <p:nvSpPr>
          <p:cNvPr id="24579" name="Rectangle 2"/>
          <p:cNvSpPr>
            <a:spLocks noChangeArrowheads="1"/>
          </p:cNvSpPr>
          <p:nvPr>
            <p:ph type="sldImg"/>
          </p:nvPr>
        </p:nvSpPr>
        <p:spPr>
          <a:solidFill>
            <a:srgbClr val="FFFFFF"/>
          </a:solidFill>
          <a:ln/>
        </p:spPr>
      </p:sp>
      <p:sp>
        <p:nvSpPr>
          <p:cNvPr id="2458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147EB2F-04EB-B94A-8FEC-A9983B98CF66}" type="slidenum">
              <a:rPr lang="en-US"/>
              <a:pPr/>
              <a:t>6</a:t>
            </a:fld>
            <a:endParaRPr lang="en-US"/>
          </a:p>
        </p:txBody>
      </p:sp>
      <p:sp>
        <p:nvSpPr>
          <p:cNvPr id="26627" name="Rectangle 2"/>
          <p:cNvSpPr>
            <a:spLocks noChangeArrowheads="1"/>
          </p:cNvSpPr>
          <p:nvPr>
            <p:ph type="sldImg"/>
          </p:nvPr>
        </p:nvSpPr>
        <p:spPr>
          <a:solidFill>
            <a:srgbClr val="FFFFFF"/>
          </a:solidFill>
          <a:ln/>
        </p:spPr>
      </p:sp>
      <p:sp>
        <p:nvSpPr>
          <p:cNvPr id="2662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9922BB73-E747-F94D-AEE9-CB8434255AEC}" type="slidenum">
              <a:rPr lang="en-US"/>
              <a:pPr/>
              <a:t>7</a:t>
            </a:fld>
            <a:endParaRPr lang="en-US"/>
          </a:p>
        </p:txBody>
      </p:sp>
      <p:sp>
        <p:nvSpPr>
          <p:cNvPr id="28675" name="Rectangle 2"/>
          <p:cNvSpPr>
            <a:spLocks noChangeArrowheads="1"/>
          </p:cNvSpPr>
          <p:nvPr>
            <p:ph type="sldImg"/>
          </p:nvPr>
        </p:nvSpPr>
        <p:spPr>
          <a:solidFill>
            <a:srgbClr val="FFFFFF"/>
          </a:solidFill>
          <a:ln/>
        </p:spPr>
      </p:sp>
      <p:sp>
        <p:nvSpPr>
          <p:cNvPr id="2867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648683F-75AF-CB48-B256-E6CB6E3E79B3}" type="slidenum">
              <a:rPr lang="en-US"/>
              <a:pPr/>
              <a:t>8</a:t>
            </a:fld>
            <a:endParaRPr lang="en-US"/>
          </a:p>
        </p:txBody>
      </p:sp>
      <p:sp>
        <p:nvSpPr>
          <p:cNvPr id="30723" name="Rectangle 2"/>
          <p:cNvSpPr>
            <a:spLocks noChangeArrowheads="1"/>
          </p:cNvSpPr>
          <p:nvPr>
            <p:ph type="sldImg"/>
          </p:nvPr>
        </p:nvSpPr>
        <p:spPr>
          <a:solidFill>
            <a:srgbClr val="FFFFFF"/>
          </a:solidFill>
          <a:ln/>
        </p:spPr>
      </p:sp>
      <p:sp>
        <p:nvSpPr>
          <p:cNvPr id="3072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6544C062-2ED6-F047-BFE2-A94F72D99C13}" type="slidenum">
              <a:rPr lang="en-US"/>
              <a:pPr/>
              <a:t>9</a:t>
            </a:fld>
            <a:endParaRPr lang="en-US"/>
          </a:p>
        </p:txBody>
      </p:sp>
      <p:sp>
        <p:nvSpPr>
          <p:cNvPr id="32771" name="Rectangle 2"/>
          <p:cNvSpPr>
            <a:spLocks noChangeArrowheads="1"/>
          </p:cNvSpPr>
          <p:nvPr>
            <p:ph type="sldImg"/>
          </p:nvPr>
        </p:nvSpPr>
        <p:spPr>
          <a:solidFill>
            <a:srgbClr val="FFFFFF"/>
          </a:solidFill>
          <a:ln/>
        </p:spPr>
      </p:sp>
      <p:sp>
        <p:nvSpPr>
          <p:cNvPr id="3277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90513" y="2546350"/>
            <a:ext cx="711200" cy="474663"/>
            <a:chOff x="720" y="336"/>
            <a:chExt cx="624" cy="432"/>
          </a:xfrm>
        </p:grpSpPr>
        <p:sp>
          <p:nvSpPr>
            <p:cNvPr id="5" name="Rectangle 3"/>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prstTxWarp prst="textNoShape">
                <a:avLst/>
              </a:prstTxWarp>
            </a:bodyPr>
            <a:lstStyle/>
            <a:p>
              <a:endParaRPr lang="en-US"/>
            </a:p>
          </p:txBody>
        </p:sp>
        <p:sp>
          <p:nvSpPr>
            <p:cNvPr id="6" name="Rectangle 4"/>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p>
          </p:txBody>
        </p:sp>
      </p:grpSp>
      <p:grpSp>
        <p:nvGrpSpPr>
          <p:cNvPr id="7" name="Group 5"/>
          <p:cNvGrpSpPr>
            <a:grpSpLocks/>
          </p:cNvGrpSpPr>
          <p:nvPr/>
        </p:nvGrpSpPr>
        <p:grpSpPr bwMode="auto">
          <a:xfrm>
            <a:off x="414338" y="2968625"/>
            <a:ext cx="738187" cy="474663"/>
            <a:chOff x="912" y="2640"/>
            <a:chExt cx="672" cy="432"/>
          </a:xfrm>
        </p:grpSpPr>
        <p:sp>
          <p:nvSpPr>
            <p:cNvPr id="8" name="Rectangle 6"/>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prstTxWarp prst="textNoShape">
                <a:avLst/>
              </a:prstTxWarp>
            </a:bodyPr>
            <a:lstStyle/>
            <a:p>
              <a:endParaRPr lang="en-US"/>
            </a:p>
          </p:txBody>
        </p:sp>
        <p:sp>
          <p:nvSpPr>
            <p:cNvPr id="9" name="Rectangle 7"/>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prstTxWarp prst="textNoShape">
                <a:avLst/>
              </a:prstTxWarp>
            </a:bodyPr>
            <a:lstStyle/>
            <a:p>
              <a:endParaRPr lang="en-US"/>
            </a:p>
          </p:txBody>
        </p:sp>
      </p:grpSp>
      <p:sp>
        <p:nvSpPr>
          <p:cNvPr id="10" name="Rectangle 8"/>
          <p:cNvSpPr>
            <a:spLocks noChangeArrowheads="1"/>
          </p:cNvSpPr>
          <p:nvPr/>
        </p:nvSpPr>
        <p:spPr bwMode="auto">
          <a:xfrm>
            <a:off x="0" y="28956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prstTxWarp prst="textNoShape">
              <a:avLst/>
            </a:prstTxWarp>
          </a:bodyPr>
          <a:lstStyle/>
          <a:p>
            <a:endParaRPr lang="en-US"/>
          </a:p>
        </p:txBody>
      </p:sp>
      <p:sp>
        <p:nvSpPr>
          <p:cNvPr id="11" name="Rectangle 9"/>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prstTxWarp prst="textNoShape">
              <a:avLst/>
            </a:prstTxWarp>
          </a:bodyPr>
          <a:lstStyle/>
          <a:p>
            <a:endParaRPr lang="en-US"/>
          </a:p>
        </p:txBody>
      </p:sp>
      <p:sp>
        <p:nvSpPr>
          <p:cNvPr id="12" name="Rectangle 15"/>
          <p:cNvSpPr>
            <a:spLocks noChangeArrowheads="1"/>
          </p:cNvSpPr>
          <p:nvPr/>
        </p:nvSpPr>
        <p:spPr bwMode="gray">
          <a:xfrm flipV="1">
            <a:off x="315913" y="3265488"/>
            <a:ext cx="8683625" cy="46037"/>
          </a:xfrm>
          <a:prstGeom prst="rect">
            <a:avLst/>
          </a:prstGeom>
          <a:gradFill rotWithShape="0">
            <a:gsLst>
              <a:gs pos="0">
                <a:schemeClr val="bg2"/>
              </a:gs>
              <a:gs pos="100000">
                <a:schemeClr val="bg1"/>
              </a:gs>
            </a:gsLst>
            <a:lin ang="0" scaled="1"/>
          </a:gradFill>
          <a:ln w="9525">
            <a:noFill/>
            <a:miter lim="800000"/>
            <a:headEnd/>
            <a:tailEnd/>
          </a:ln>
          <a:effectLst/>
        </p:spPr>
        <p:txBody>
          <a:bodyPr rot="10800000" wrap="none" anchor="ctr">
            <a:prstTxWarp prst="textNoShape">
              <a:avLst/>
            </a:prstTxWarp>
          </a:bodyPr>
          <a:lstStyle/>
          <a:p>
            <a:pPr algn="ctr"/>
            <a:endParaRPr kumimoji="1" lang="en-US" b="0"/>
          </a:p>
        </p:txBody>
      </p:sp>
      <p:sp>
        <p:nvSpPr>
          <p:cNvPr id="1374218" name="Rectangle 10"/>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1374219" name="Rectangle 11"/>
          <p:cNvSpPr>
            <a:spLocks noGrp="1" noChangeArrowheads="1"/>
          </p:cNvSpPr>
          <p:nvPr>
            <p:ph type="subTitle" idx="1"/>
          </p:nvPr>
        </p:nvSpPr>
        <p:spPr>
          <a:xfrm>
            <a:off x="1371600" y="3886200"/>
            <a:ext cx="6400800" cy="1752600"/>
          </a:xfrm>
        </p:spPr>
        <p:txBody>
          <a:bodyPr/>
          <a:lstStyle>
            <a:lvl1pPr marL="0" indent="0" algn="ctr">
              <a:buFont typeface="Wingdings" pitchFamily="-110" charset="2"/>
              <a:buNone/>
              <a:defRPr/>
            </a:lvl1pPr>
          </a:lstStyle>
          <a:p>
            <a:r>
              <a:rPr lang="en-US"/>
              <a:t>Click to edit Master subtitle style</a:t>
            </a:r>
          </a:p>
        </p:txBody>
      </p:sp>
      <p:sp>
        <p:nvSpPr>
          <p:cNvPr id="13" name="Rectangle 12"/>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endParaRPr lang="en-US"/>
          </a:p>
        </p:txBody>
      </p:sp>
      <p:sp>
        <p:nvSpPr>
          <p:cNvPr id="14" name="Rectangle 13"/>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endParaRPr lang="en-US"/>
          </a:p>
        </p:txBody>
      </p:sp>
      <p:sp>
        <p:nvSpPr>
          <p:cNvPr id="15" name="Rectangle 14"/>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B5101D51-9F82-754B-8052-0A5436A415E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FB9CF614-77D9-B54E-96C4-DF83FBF466E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12D1DE70-557A-9641-AD1E-7E8844CA0BB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A0BFE77C-B3DF-9C4D-B259-F16E710F9F4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13988E79-7376-0B44-AFFD-C6CAB16D579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DF167A41-4449-2D40-803B-693EF69328D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endParaRPr lang="en-US"/>
          </a:p>
        </p:txBody>
      </p:sp>
      <p:sp>
        <p:nvSpPr>
          <p:cNvPr id="8" name="Rectangle 12"/>
          <p:cNvSpPr>
            <a:spLocks noGrp="1" noChangeArrowheads="1"/>
          </p:cNvSpPr>
          <p:nvPr>
            <p:ph type="ftr" sz="quarter" idx="11"/>
          </p:nvPr>
        </p:nvSpPr>
        <p:spPr>
          <a:ln/>
        </p:spPr>
        <p:txBody>
          <a:bodyPr/>
          <a:lstStyle>
            <a:lvl1pPr>
              <a:defRPr/>
            </a:lvl1pPr>
          </a:lstStyle>
          <a:p>
            <a:endParaRPr lang="en-US"/>
          </a:p>
        </p:txBody>
      </p:sp>
      <p:sp>
        <p:nvSpPr>
          <p:cNvPr id="9" name="Rectangle 13"/>
          <p:cNvSpPr>
            <a:spLocks noGrp="1" noChangeArrowheads="1"/>
          </p:cNvSpPr>
          <p:nvPr>
            <p:ph type="sldNum" sz="quarter" idx="12"/>
          </p:nvPr>
        </p:nvSpPr>
        <p:spPr>
          <a:ln/>
        </p:spPr>
        <p:txBody>
          <a:bodyPr/>
          <a:lstStyle>
            <a:lvl1pPr>
              <a:defRPr/>
            </a:lvl1pPr>
          </a:lstStyle>
          <a:p>
            <a:fld id="{4CB63F19-F037-F244-877B-44227F54939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endParaRPr lang="en-US"/>
          </a:p>
        </p:txBody>
      </p:sp>
      <p:sp>
        <p:nvSpPr>
          <p:cNvPr id="4" name="Rectangle 12"/>
          <p:cNvSpPr>
            <a:spLocks noGrp="1" noChangeArrowheads="1"/>
          </p:cNvSpPr>
          <p:nvPr>
            <p:ph type="ftr" sz="quarter" idx="11"/>
          </p:nvPr>
        </p:nvSpPr>
        <p:spPr>
          <a:ln/>
        </p:spPr>
        <p:txBody>
          <a:bodyPr/>
          <a:lstStyle>
            <a:lvl1pPr>
              <a:defRPr/>
            </a:lvl1pPr>
          </a:lstStyle>
          <a:p>
            <a:endParaRPr lang="en-US"/>
          </a:p>
        </p:txBody>
      </p:sp>
      <p:sp>
        <p:nvSpPr>
          <p:cNvPr id="5" name="Rectangle 13"/>
          <p:cNvSpPr>
            <a:spLocks noGrp="1" noChangeArrowheads="1"/>
          </p:cNvSpPr>
          <p:nvPr>
            <p:ph type="sldNum" sz="quarter" idx="12"/>
          </p:nvPr>
        </p:nvSpPr>
        <p:spPr>
          <a:ln/>
        </p:spPr>
        <p:txBody>
          <a:bodyPr/>
          <a:lstStyle>
            <a:lvl1pPr>
              <a:defRPr/>
            </a:lvl1pPr>
          </a:lstStyle>
          <a:p>
            <a:fld id="{B3E8F3B5-AE56-0E40-A5F7-3CF877ECA47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endParaRPr lang="en-US"/>
          </a:p>
        </p:txBody>
      </p:sp>
      <p:sp>
        <p:nvSpPr>
          <p:cNvPr id="3" name="Rectangle 12"/>
          <p:cNvSpPr>
            <a:spLocks noGrp="1" noChangeArrowheads="1"/>
          </p:cNvSpPr>
          <p:nvPr>
            <p:ph type="ftr" sz="quarter" idx="11"/>
          </p:nvPr>
        </p:nvSpPr>
        <p:spPr>
          <a:ln/>
        </p:spPr>
        <p:txBody>
          <a:bodyPr/>
          <a:lstStyle>
            <a:lvl1pPr>
              <a:defRPr/>
            </a:lvl1pPr>
          </a:lstStyle>
          <a:p>
            <a:endParaRPr lang="en-US"/>
          </a:p>
        </p:txBody>
      </p:sp>
      <p:sp>
        <p:nvSpPr>
          <p:cNvPr id="4" name="Rectangle 13"/>
          <p:cNvSpPr>
            <a:spLocks noGrp="1" noChangeArrowheads="1"/>
          </p:cNvSpPr>
          <p:nvPr>
            <p:ph type="sldNum" sz="quarter" idx="12"/>
          </p:nvPr>
        </p:nvSpPr>
        <p:spPr>
          <a:ln/>
        </p:spPr>
        <p:txBody>
          <a:bodyPr/>
          <a:lstStyle>
            <a:lvl1pPr>
              <a:defRPr/>
            </a:lvl1pPr>
          </a:lstStyle>
          <a:p>
            <a:fld id="{AD42FF8E-C688-0A40-90EE-A58C60AD573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EF493B81-BC7A-EE49-B8E7-6BBDC4D8D19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001B82BE-1CFE-DC4F-B118-F86CD9C6D71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7318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prstTxWarp prst="textNoShape">
              <a:avLst/>
            </a:prstTxWarp>
          </a:bodyPr>
          <a:lstStyle/>
          <a:p>
            <a:pPr algn="ctr"/>
            <a:endParaRPr kumimoji="1" lang="en-US" b="0"/>
          </a:p>
        </p:txBody>
      </p:sp>
      <p:sp>
        <p:nvSpPr>
          <p:cNvPr id="137318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prstTxWarp prst="textNoShape">
              <a:avLst/>
            </a:prstTxWarp>
          </a:bodyPr>
          <a:lstStyle/>
          <a:p>
            <a:pPr algn="ctr"/>
            <a:endParaRPr kumimoji="1" lang="en-US" b="0"/>
          </a:p>
        </p:txBody>
      </p:sp>
      <p:sp>
        <p:nvSpPr>
          <p:cNvPr id="137318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prstTxWarp prst="textNoShape">
              <a:avLst/>
            </a:prstTxWarp>
          </a:bodyPr>
          <a:lstStyle/>
          <a:p>
            <a:pPr algn="ctr"/>
            <a:endParaRPr kumimoji="1" lang="en-US" b="0"/>
          </a:p>
        </p:txBody>
      </p:sp>
      <p:sp>
        <p:nvSpPr>
          <p:cNvPr id="137318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prstTxWarp prst="textNoShape">
              <a:avLst/>
            </a:prstTxWarp>
          </a:bodyPr>
          <a:lstStyle/>
          <a:p>
            <a:pPr algn="ctr"/>
            <a:endParaRPr kumimoji="1" lang="en-US" b="0"/>
          </a:p>
        </p:txBody>
      </p:sp>
      <p:sp>
        <p:nvSpPr>
          <p:cNvPr id="137319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prstTxWarp prst="textNoShape">
              <a:avLst/>
            </a:prstTxWarp>
          </a:bodyPr>
          <a:lstStyle/>
          <a:p>
            <a:pPr algn="ctr"/>
            <a:endParaRPr kumimoji="1" lang="en-US" b="0"/>
          </a:p>
        </p:txBody>
      </p:sp>
      <p:sp>
        <p:nvSpPr>
          <p:cNvPr id="137319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prstTxWarp prst="textNoShape">
              <a:avLst/>
            </a:prstTxWarp>
          </a:bodyPr>
          <a:lstStyle/>
          <a:p>
            <a:pPr algn="ctr"/>
            <a:endParaRPr kumimoji="1" lang="en-US" b="0"/>
          </a:p>
        </p:txBody>
      </p:sp>
      <p:sp>
        <p:nvSpPr>
          <p:cNvPr id="1373192" name="Rectangle 8"/>
          <p:cNvSpPr>
            <a:spLocks noChangeArrowheads="1"/>
          </p:cNvSpPr>
          <p:nvPr/>
        </p:nvSpPr>
        <p:spPr bwMode="gray">
          <a:xfrm flipV="1">
            <a:off x="460375" y="1828800"/>
            <a:ext cx="8683625" cy="46038"/>
          </a:xfrm>
          <a:prstGeom prst="rect">
            <a:avLst/>
          </a:prstGeom>
          <a:gradFill rotWithShape="0">
            <a:gsLst>
              <a:gs pos="0">
                <a:schemeClr val="bg2"/>
              </a:gs>
              <a:gs pos="100000">
                <a:schemeClr val="bg1"/>
              </a:gs>
            </a:gsLst>
            <a:lin ang="0" scaled="1"/>
          </a:gradFill>
          <a:ln w="9525">
            <a:noFill/>
            <a:miter lim="800000"/>
            <a:headEnd/>
            <a:tailEnd/>
          </a:ln>
          <a:effectLst/>
        </p:spPr>
        <p:txBody>
          <a:bodyPr rot="10800000" wrap="none" anchor="ctr">
            <a:prstTxWarp prst="textNoShape">
              <a:avLst/>
            </a:prstTxWarp>
          </a:bodyPr>
          <a:lstStyle/>
          <a:p>
            <a:pPr algn="ctr"/>
            <a:endParaRPr kumimoji="1" lang="en-US" b="0"/>
          </a:p>
        </p:txBody>
      </p:sp>
      <p:sp>
        <p:nvSpPr>
          <p:cNvPr id="1033"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7319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b="0"/>
            </a:lvl1pPr>
          </a:lstStyle>
          <a:p>
            <a:endParaRPr lang="en-US"/>
          </a:p>
        </p:txBody>
      </p:sp>
      <p:sp>
        <p:nvSpPr>
          <p:cNvPr id="1373196"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b="0"/>
            </a:lvl1pPr>
          </a:lstStyle>
          <a:p>
            <a:endParaRPr lang="en-US"/>
          </a:p>
        </p:txBody>
      </p:sp>
      <p:sp>
        <p:nvSpPr>
          <p:cNvPr id="137319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b="0"/>
            </a:lvl1pPr>
          </a:lstStyle>
          <a:p>
            <a:fld id="{065A93D3-FE1D-3443-ACD6-1ABCEC8D1B8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0" eaLnBrk="0" fontAlgn="base" hangingPunct="0">
        <a:spcBef>
          <a:spcPct val="0"/>
        </a:spcBef>
        <a:spcAft>
          <a:spcPct val="0"/>
        </a:spcAft>
        <a:defRPr sz="4400">
          <a:solidFill>
            <a:schemeClr val="tx2"/>
          </a:solidFill>
          <a:latin typeface="+mj-lt"/>
          <a:ea typeface="ＭＳ Ｐゴシック" pitchFamily="-110" charset="-128"/>
          <a:cs typeface="ＭＳ Ｐゴシック" pitchFamily="-110" charset="-128"/>
        </a:defRPr>
      </a:lvl1pPr>
      <a:lvl2pPr algn="l" rtl="0" eaLnBrk="0" fontAlgn="base" hangingPunct="0">
        <a:spcBef>
          <a:spcPct val="0"/>
        </a:spcBef>
        <a:spcAft>
          <a:spcPct val="0"/>
        </a:spcAft>
        <a:defRPr sz="4400">
          <a:solidFill>
            <a:schemeClr val="tx2"/>
          </a:solidFill>
          <a:latin typeface="Arial" pitchFamily="-110" charset="0"/>
          <a:ea typeface="ＭＳ Ｐゴシック" pitchFamily="-110" charset="-128"/>
          <a:cs typeface="ＭＳ Ｐゴシック" pitchFamily="-110" charset="-128"/>
        </a:defRPr>
      </a:lvl2pPr>
      <a:lvl3pPr algn="l" rtl="0" eaLnBrk="0" fontAlgn="base" hangingPunct="0">
        <a:spcBef>
          <a:spcPct val="0"/>
        </a:spcBef>
        <a:spcAft>
          <a:spcPct val="0"/>
        </a:spcAft>
        <a:defRPr sz="4400">
          <a:solidFill>
            <a:schemeClr val="tx2"/>
          </a:solidFill>
          <a:latin typeface="Arial" pitchFamily="-110" charset="0"/>
          <a:ea typeface="ＭＳ Ｐゴシック" pitchFamily="-110" charset="-128"/>
          <a:cs typeface="ＭＳ Ｐゴシック" pitchFamily="-110" charset="-128"/>
        </a:defRPr>
      </a:lvl3pPr>
      <a:lvl4pPr algn="l" rtl="0" eaLnBrk="0" fontAlgn="base" hangingPunct="0">
        <a:spcBef>
          <a:spcPct val="0"/>
        </a:spcBef>
        <a:spcAft>
          <a:spcPct val="0"/>
        </a:spcAft>
        <a:defRPr sz="4400">
          <a:solidFill>
            <a:schemeClr val="tx2"/>
          </a:solidFill>
          <a:latin typeface="Arial" pitchFamily="-110" charset="0"/>
          <a:ea typeface="ＭＳ Ｐゴシック" pitchFamily="-110" charset="-128"/>
          <a:cs typeface="ＭＳ Ｐゴシック" pitchFamily="-110" charset="-128"/>
        </a:defRPr>
      </a:lvl4pPr>
      <a:lvl5pPr algn="l" rtl="0" eaLnBrk="0" fontAlgn="base" hangingPunct="0">
        <a:spcBef>
          <a:spcPct val="0"/>
        </a:spcBef>
        <a:spcAft>
          <a:spcPct val="0"/>
        </a:spcAft>
        <a:defRPr sz="4400">
          <a:solidFill>
            <a:schemeClr val="tx2"/>
          </a:solidFill>
          <a:latin typeface="Arial" pitchFamily="-110" charset="0"/>
          <a:ea typeface="ＭＳ Ｐゴシック" pitchFamily="-110" charset="-128"/>
          <a:cs typeface="ＭＳ Ｐゴシック" pitchFamily="-110" charset="-128"/>
        </a:defRPr>
      </a:lvl5pPr>
      <a:lvl6pPr marL="457200" algn="l" rtl="0" fontAlgn="base">
        <a:spcBef>
          <a:spcPct val="0"/>
        </a:spcBef>
        <a:spcAft>
          <a:spcPct val="0"/>
        </a:spcAft>
        <a:defRPr sz="4400">
          <a:solidFill>
            <a:schemeClr val="tx2"/>
          </a:solidFill>
          <a:latin typeface="Arial" pitchFamily="-110" charset="0"/>
        </a:defRPr>
      </a:lvl6pPr>
      <a:lvl7pPr marL="914400" algn="l" rtl="0" fontAlgn="base">
        <a:spcBef>
          <a:spcPct val="0"/>
        </a:spcBef>
        <a:spcAft>
          <a:spcPct val="0"/>
        </a:spcAft>
        <a:defRPr sz="4400">
          <a:solidFill>
            <a:schemeClr val="tx2"/>
          </a:solidFill>
          <a:latin typeface="Arial" pitchFamily="-110" charset="0"/>
        </a:defRPr>
      </a:lvl7pPr>
      <a:lvl8pPr marL="1371600" algn="l" rtl="0" fontAlgn="base">
        <a:spcBef>
          <a:spcPct val="0"/>
        </a:spcBef>
        <a:spcAft>
          <a:spcPct val="0"/>
        </a:spcAft>
        <a:defRPr sz="4400">
          <a:solidFill>
            <a:schemeClr val="tx2"/>
          </a:solidFill>
          <a:latin typeface="Arial" pitchFamily="-110" charset="0"/>
        </a:defRPr>
      </a:lvl8pPr>
      <a:lvl9pPr marL="1828800" algn="l" rtl="0" fontAlgn="base">
        <a:spcBef>
          <a:spcPct val="0"/>
        </a:spcBef>
        <a:spcAft>
          <a:spcPct val="0"/>
        </a:spcAft>
        <a:defRPr sz="4400">
          <a:solidFill>
            <a:schemeClr val="tx2"/>
          </a:solidFill>
          <a:latin typeface="Arial" pitchFamily="-110"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107" charset="2"/>
        <a:buChar char="n"/>
        <a:defRPr sz="3200">
          <a:solidFill>
            <a:schemeClr val="tx1"/>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lr>
          <a:schemeClr val="hlink"/>
        </a:buClr>
        <a:buSzPct val="55000"/>
        <a:buFont typeface="Wingdings" pitchFamily="-107" charset="2"/>
        <a:buChar char="n"/>
        <a:defRPr sz="2800">
          <a:solidFill>
            <a:schemeClr val="tx1"/>
          </a:solidFill>
          <a:latin typeface="+mn-lt"/>
          <a:ea typeface="ＭＳ Ｐゴシック" pitchFamily="-110" charset="-128"/>
        </a:defRPr>
      </a:lvl2pPr>
      <a:lvl3pPr marL="1143000" indent="-228600" algn="l" rtl="0" eaLnBrk="0" fontAlgn="base" hangingPunct="0">
        <a:spcBef>
          <a:spcPct val="20000"/>
        </a:spcBef>
        <a:spcAft>
          <a:spcPct val="0"/>
        </a:spcAft>
        <a:buClr>
          <a:schemeClr val="folHlink"/>
        </a:buClr>
        <a:buSzPct val="50000"/>
        <a:buFont typeface="Wingdings" pitchFamily="-107" charset="2"/>
        <a:buChar char="n"/>
        <a:defRPr sz="2400">
          <a:solidFill>
            <a:schemeClr val="tx1"/>
          </a:solidFill>
          <a:latin typeface="+mn-lt"/>
          <a:ea typeface="ＭＳ Ｐゴシック" pitchFamily="-110" charset="-128"/>
        </a:defRPr>
      </a:lvl3pPr>
      <a:lvl4pPr marL="1600200" indent="-228600" algn="l" rtl="0" eaLnBrk="0" fontAlgn="base" hangingPunct="0">
        <a:spcBef>
          <a:spcPct val="20000"/>
        </a:spcBef>
        <a:spcAft>
          <a:spcPct val="0"/>
        </a:spcAft>
        <a:buClr>
          <a:schemeClr val="accent2"/>
        </a:buClr>
        <a:buSzPct val="55000"/>
        <a:buFont typeface="Wingdings" pitchFamily="-107" charset="2"/>
        <a:buChar char="n"/>
        <a:defRPr sz="2000">
          <a:solidFill>
            <a:schemeClr val="tx1"/>
          </a:solidFill>
          <a:latin typeface="+mn-lt"/>
          <a:ea typeface="ＭＳ Ｐゴシック" pitchFamily="-110" charset="-128"/>
        </a:defRPr>
      </a:lvl4pPr>
      <a:lvl5pPr marL="2057400" indent="-228600" algn="l" rtl="0" eaLnBrk="0" fontAlgn="base" hangingPunct="0">
        <a:spcBef>
          <a:spcPct val="20000"/>
        </a:spcBef>
        <a:spcAft>
          <a:spcPct val="0"/>
        </a:spcAft>
        <a:buClr>
          <a:schemeClr val="accent1"/>
        </a:buClr>
        <a:buSzPct val="50000"/>
        <a:buFont typeface="Wingdings" pitchFamily="-107" charset="2"/>
        <a:buChar char="n"/>
        <a:defRPr sz="2000">
          <a:solidFill>
            <a:schemeClr val="tx1"/>
          </a:solidFill>
          <a:latin typeface="+mn-lt"/>
          <a:ea typeface="ＭＳ Ｐゴシック" pitchFamily="-110" charset="-128"/>
        </a:defRPr>
      </a:lvl5pPr>
      <a:lvl6pPr marL="2514600" indent="-228600" algn="l" rtl="0" fontAlgn="base">
        <a:spcBef>
          <a:spcPct val="20000"/>
        </a:spcBef>
        <a:spcAft>
          <a:spcPct val="0"/>
        </a:spcAft>
        <a:buClr>
          <a:schemeClr val="accent1"/>
        </a:buClr>
        <a:buSzPct val="50000"/>
        <a:buFont typeface="Wingdings" pitchFamily="-110" charset="2"/>
        <a:buChar char="n"/>
        <a:defRPr sz="2000">
          <a:solidFill>
            <a:schemeClr val="tx1"/>
          </a:solidFill>
          <a:latin typeface="+mn-lt"/>
          <a:ea typeface="ＭＳ Ｐゴシック" pitchFamily="-110" charset="-128"/>
        </a:defRPr>
      </a:lvl6pPr>
      <a:lvl7pPr marL="2971800" indent="-228600" algn="l" rtl="0" fontAlgn="base">
        <a:spcBef>
          <a:spcPct val="20000"/>
        </a:spcBef>
        <a:spcAft>
          <a:spcPct val="0"/>
        </a:spcAft>
        <a:buClr>
          <a:schemeClr val="accent1"/>
        </a:buClr>
        <a:buSzPct val="50000"/>
        <a:buFont typeface="Wingdings" pitchFamily="-110" charset="2"/>
        <a:buChar char="n"/>
        <a:defRPr sz="2000">
          <a:solidFill>
            <a:schemeClr val="tx1"/>
          </a:solidFill>
          <a:latin typeface="+mn-lt"/>
          <a:ea typeface="ＭＳ Ｐゴシック" pitchFamily="-110" charset="-128"/>
        </a:defRPr>
      </a:lvl7pPr>
      <a:lvl8pPr marL="3429000" indent="-228600" algn="l" rtl="0" fontAlgn="base">
        <a:spcBef>
          <a:spcPct val="20000"/>
        </a:spcBef>
        <a:spcAft>
          <a:spcPct val="0"/>
        </a:spcAft>
        <a:buClr>
          <a:schemeClr val="accent1"/>
        </a:buClr>
        <a:buSzPct val="50000"/>
        <a:buFont typeface="Wingdings" pitchFamily="-110" charset="2"/>
        <a:buChar char="n"/>
        <a:defRPr sz="2000">
          <a:solidFill>
            <a:schemeClr val="tx1"/>
          </a:solidFill>
          <a:latin typeface="+mn-lt"/>
          <a:ea typeface="ＭＳ Ｐゴシック" pitchFamily="-110" charset="-128"/>
        </a:defRPr>
      </a:lvl8pPr>
      <a:lvl9pPr marL="3886200" indent="-228600" algn="l" rtl="0" fontAlgn="base">
        <a:spcBef>
          <a:spcPct val="20000"/>
        </a:spcBef>
        <a:spcAft>
          <a:spcPct val="0"/>
        </a:spcAft>
        <a:buClr>
          <a:schemeClr val="accent1"/>
        </a:buClr>
        <a:buSzPct val="50000"/>
        <a:buFont typeface="Wingdings" pitchFamily="-110" charset="2"/>
        <a:buChar char="n"/>
        <a:defRPr sz="20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0" y="1143000"/>
            <a:ext cx="8915400" cy="1371600"/>
          </a:xfrm>
        </p:spPr>
        <p:txBody>
          <a:bodyPr/>
          <a:lstStyle/>
          <a:p>
            <a:pPr algn="ctr" eaLnBrk="1" hangingPunct="1"/>
            <a:r>
              <a:rPr lang="en-US">
                <a:solidFill>
                  <a:schemeClr val="folHlink"/>
                </a:solidFill>
                <a:latin typeface="Times" pitchFamily="-107" charset="0"/>
                <a:ea typeface="ＭＳ Ｐゴシック" pitchFamily="-107" charset="-128"/>
                <a:cs typeface="ＭＳ Ｐゴシック" pitchFamily="-107" charset="-128"/>
              </a:rPr>
              <a:t>The Role of the Listener in Skinner’s Analysis of Verbal Behavior</a:t>
            </a:r>
          </a:p>
        </p:txBody>
      </p:sp>
      <p:sp>
        <p:nvSpPr>
          <p:cNvPr id="15363" name="Rectangle 3"/>
          <p:cNvSpPr>
            <a:spLocks noGrp="1" noChangeArrowheads="1"/>
          </p:cNvSpPr>
          <p:nvPr>
            <p:ph type="subTitle" idx="1"/>
          </p:nvPr>
        </p:nvSpPr>
        <p:spPr>
          <a:xfrm>
            <a:off x="1143000" y="3429000"/>
            <a:ext cx="6858000" cy="1752600"/>
          </a:xfrm>
        </p:spPr>
        <p:txBody>
          <a:bodyPr/>
          <a:lstStyle/>
          <a:p>
            <a:pPr eaLnBrk="1" hangingPunct="1">
              <a:buFont typeface="Wingdings" pitchFamily="-107" charset="2"/>
              <a:buNone/>
            </a:pPr>
            <a:endParaRPr lang="en-US">
              <a:latin typeface="Times" pitchFamily="-107" charset="0"/>
              <a:ea typeface="ＭＳ Ｐゴシック" pitchFamily="-107" charset="-128"/>
              <a:cs typeface="ＭＳ Ｐゴシック" pitchFamily="-107" charset="-128"/>
            </a:endParaRPr>
          </a:p>
          <a:p>
            <a:pPr eaLnBrk="1" hangingPunct="1">
              <a:buFont typeface="Wingdings" pitchFamily="-107" charset="2"/>
              <a:buNone/>
            </a:pPr>
            <a:r>
              <a:rPr lang="en-US">
                <a:latin typeface="Times" pitchFamily="-107" charset="0"/>
                <a:ea typeface="ＭＳ Ｐゴシック" pitchFamily="-107" charset="-128"/>
                <a:cs typeface="ＭＳ Ｐゴシック" pitchFamily="-107" charset="-128"/>
              </a:rPr>
              <a:t>Mark L. Sundberg, Ph.D., BCBA</a:t>
            </a:r>
          </a:p>
          <a:p>
            <a:pPr eaLnBrk="1" hangingPunct="1">
              <a:buFont typeface="Wingdings" pitchFamily="-107" charset="2"/>
              <a:buNone/>
            </a:pPr>
            <a:r>
              <a:rPr lang="en-US">
                <a:latin typeface="Times" pitchFamily="-107" charset="0"/>
                <a:ea typeface="ＭＳ Ｐゴシック" pitchFamily="-107" charset="-128"/>
                <a:cs typeface="ＭＳ Ｐゴシック" pitchFamily="-107" charset="-128"/>
              </a:rPr>
              <a:t>(www.marksundberg.com)</a:t>
            </a:r>
            <a:endParaRPr lang="en-US" sz="2400" b="1">
              <a:latin typeface="Times" pitchFamily="-107" charset="0"/>
              <a:ea typeface="ＭＳ Ｐゴシック" pitchFamily="-107" charset="-128"/>
              <a:cs typeface="ＭＳ Ｐゴシック" pitchFamily="-107" charset="-12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0" y="617538"/>
            <a:ext cx="7772400" cy="1143000"/>
          </a:xfrm>
        </p:spPr>
        <p:txBody>
          <a:bodyPr/>
          <a:lstStyle/>
          <a:p>
            <a:pPr algn="ctr" eaLnBrk="1" hangingPunct="1"/>
            <a:r>
              <a:rPr lang="en-US" sz="4000">
                <a:latin typeface="Times" pitchFamily="-107" charset="0"/>
                <a:ea typeface="ＭＳ Ｐゴシック" pitchFamily="-107" charset="-128"/>
                <a:cs typeface="ＭＳ Ｐゴシック" pitchFamily="-107" charset="-128"/>
              </a:rPr>
              <a:t>The Different Roles </a:t>
            </a:r>
            <a:br>
              <a:rPr lang="en-US" sz="4000">
                <a:latin typeface="Times" pitchFamily="-107" charset="0"/>
                <a:ea typeface="ＭＳ Ｐゴシック" pitchFamily="-107" charset="-128"/>
                <a:cs typeface="ＭＳ Ｐゴシック" pitchFamily="-107" charset="-128"/>
              </a:rPr>
            </a:br>
            <a:r>
              <a:rPr lang="en-US" sz="4000">
                <a:latin typeface="Times" pitchFamily="-107" charset="0"/>
                <a:ea typeface="ＭＳ Ｐゴシック" pitchFamily="-107" charset="-128"/>
                <a:cs typeface="ＭＳ Ｐゴシック" pitchFamily="-107" charset="-128"/>
              </a:rPr>
              <a:t>of the Listener</a:t>
            </a:r>
            <a:endParaRPr lang="en-US">
              <a:latin typeface="Times" pitchFamily="-107" charset="0"/>
              <a:ea typeface="ＭＳ Ｐゴシック" pitchFamily="-107" charset="-128"/>
              <a:cs typeface="ＭＳ Ｐゴシック" pitchFamily="-107" charset="-128"/>
            </a:endParaRPr>
          </a:p>
        </p:txBody>
      </p:sp>
      <p:sp>
        <p:nvSpPr>
          <p:cNvPr id="1412099" name="Rectangle 3"/>
          <p:cNvSpPr>
            <a:spLocks noGrp="1" noChangeArrowheads="1"/>
          </p:cNvSpPr>
          <p:nvPr>
            <p:ph type="body" idx="1"/>
          </p:nvPr>
        </p:nvSpPr>
        <p:spPr>
          <a:xfrm>
            <a:off x="609600" y="2286000"/>
            <a:ext cx="8345488" cy="3846513"/>
          </a:xfrm>
        </p:spPr>
        <p:txBody>
          <a:bodyPr/>
          <a:lstStyle/>
          <a:p>
            <a:pPr eaLnBrk="1" hangingPunct="1">
              <a:buFont typeface="Times" pitchFamily="-107" charset="0"/>
              <a:buChar char="•"/>
            </a:pPr>
            <a:r>
              <a:rPr sz="2400" b="1" noProof="1">
                <a:solidFill>
                  <a:srgbClr val="000000"/>
                </a:solidFill>
                <a:latin typeface="Times" pitchFamily="-107" charset="0"/>
                <a:ea typeface="ＭＳ Ｐゴシック" pitchFamily="-107" charset="-128"/>
                <a:cs typeface="ＭＳ Ｐゴシック" pitchFamily="-107" charset="-128"/>
              </a:rPr>
              <a:t>4) The listener “takes additional action”</a:t>
            </a:r>
            <a:endParaRPr sz="2400" noProof="1">
              <a:solidFill>
                <a:srgbClr val="000000"/>
              </a:solidFill>
              <a:latin typeface="Times" pitchFamily="-107" charset="0"/>
              <a:ea typeface="ＭＳ Ｐゴシック" pitchFamily="-107" charset="-128"/>
              <a:cs typeface="ＭＳ Ｐゴシック" pitchFamily="-107" charset="-128"/>
            </a:endParaRPr>
          </a:p>
          <a:p>
            <a:pPr eaLnBrk="1" hangingPunct="1">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“Verbal behavior would be pointless if a listener did nothing more than reinforce the speaker for emitting it” (p. 151)</a:t>
            </a:r>
          </a:p>
          <a:p>
            <a:pPr eaLnBrk="1" hangingPunct="1">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“The action which a listener takes with respect to the verbal response is often more important to the speaker than generalized reinforcement” (p. 151)</a:t>
            </a:r>
            <a:endParaRPr sz="2000" noProof="1">
              <a:solidFill>
                <a:srgbClr val="000000"/>
              </a:solidFill>
              <a:latin typeface="Times" pitchFamily="-107" charset="0"/>
              <a:ea typeface="ＭＳ Ｐゴシック" pitchFamily="-107" charset="-128"/>
              <a:cs typeface="ＭＳ Ｐゴシック" pitchFamily="-107" charset="-128"/>
            </a:endParaRPr>
          </a:p>
          <a:p>
            <a:pPr eaLnBrk="1" hangingPunct="1">
              <a:buFont typeface="Times" pitchFamily="-107" charset="0"/>
              <a:buChar char="•"/>
            </a:pPr>
            <a:endParaRPr sz="2000" noProof="1">
              <a:solidFill>
                <a:srgbClr val="000000"/>
              </a:solidFill>
              <a:latin typeface="Times" pitchFamily="-107" charset="0"/>
              <a:ea typeface="ＭＳ Ｐゴシック" pitchFamily="-107" charset="-128"/>
              <a:cs typeface="ＭＳ Ｐゴシック" pitchFamily="-107" charset="-128"/>
            </a:endParaRPr>
          </a:p>
          <a:p>
            <a:pPr eaLnBrk="1" hangingPunct="1">
              <a:buFont typeface="Times" pitchFamily="-107" charset="0"/>
              <a:buChar char="•"/>
            </a:pPr>
            <a:endParaRPr sz="2000" noProof="1">
              <a:solidFill>
                <a:srgbClr val="000000"/>
              </a:solidFill>
              <a:latin typeface="Times" pitchFamily="-107" charset="0"/>
              <a:ea typeface="ＭＳ Ｐゴシック" pitchFamily="-107" charset="-128"/>
              <a:cs typeface="ＭＳ Ｐゴシック" pitchFamily="-107" charset="-128"/>
            </a:endParaRPr>
          </a:p>
          <a:p>
            <a:pPr lvl="2" eaLnBrk="1" hangingPunct="1"/>
            <a:endParaRPr lang="en-US" sz="1600">
              <a:latin typeface="Times" pitchFamily="-107" charset="0"/>
              <a:ea typeface="ＭＳ Ｐゴシック" pitchFamily="-107"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12099">
                                            <p:txEl>
                                              <p:pRg st="0" end="0"/>
                                            </p:txEl>
                                          </p:spTgt>
                                        </p:tgtEl>
                                        <p:attrNameLst>
                                          <p:attrName>style.visibility</p:attrName>
                                        </p:attrNameLst>
                                      </p:cBhvr>
                                      <p:to>
                                        <p:strVal val="visible"/>
                                      </p:to>
                                    </p:set>
                                    <p:animEffect transition="in" filter="fade">
                                      <p:cBhvr>
                                        <p:cTn id="7" dur="500"/>
                                        <p:tgtEl>
                                          <p:spTgt spid="1412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12099">
                                            <p:txEl>
                                              <p:pRg st="1" end="1"/>
                                            </p:txEl>
                                          </p:spTgt>
                                        </p:tgtEl>
                                        <p:attrNameLst>
                                          <p:attrName>style.visibility</p:attrName>
                                        </p:attrNameLst>
                                      </p:cBhvr>
                                      <p:to>
                                        <p:strVal val="visible"/>
                                      </p:to>
                                    </p:set>
                                    <p:animEffect transition="in" filter="fade">
                                      <p:cBhvr>
                                        <p:cTn id="12" dur="500"/>
                                        <p:tgtEl>
                                          <p:spTgt spid="1412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12099">
                                            <p:txEl>
                                              <p:pRg st="2" end="2"/>
                                            </p:txEl>
                                          </p:spTgt>
                                        </p:tgtEl>
                                        <p:attrNameLst>
                                          <p:attrName>style.visibility</p:attrName>
                                        </p:attrNameLst>
                                      </p:cBhvr>
                                      <p:to>
                                        <p:strVal val="visible"/>
                                      </p:to>
                                    </p:set>
                                    <p:animEffect transition="in" filter="fade">
                                      <p:cBhvr>
                                        <p:cTn id="17" dur="500"/>
                                        <p:tgtEl>
                                          <p:spTgt spid="1412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2099" grpId="0" build="p" autoUpdateAnimBg="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62000" y="617538"/>
            <a:ext cx="7772400" cy="1143000"/>
          </a:xfrm>
        </p:spPr>
        <p:txBody>
          <a:bodyPr/>
          <a:lstStyle/>
          <a:p>
            <a:pPr algn="ctr" eaLnBrk="1" hangingPunct="1"/>
            <a:r>
              <a:rPr lang="en-US" sz="4000">
                <a:latin typeface="Times" pitchFamily="-107" charset="0"/>
                <a:ea typeface="ＭＳ Ｐゴシック" pitchFamily="-107" charset="-128"/>
                <a:cs typeface="ＭＳ Ｐゴシック" pitchFamily="-107" charset="-128"/>
              </a:rPr>
              <a:t>The Different Roles </a:t>
            </a:r>
            <a:br>
              <a:rPr lang="en-US" sz="4000">
                <a:latin typeface="Times" pitchFamily="-107" charset="0"/>
                <a:ea typeface="ＭＳ Ｐゴシック" pitchFamily="-107" charset="-128"/>
                <a:cs typeface="ＭＳ Ｐゴシック" pitchFamily="-107" charset="-128"/>
              </a:rPr>
            </a:br>
            <a:r>
              <a:rPr lang="en-US" sz="4000">
                <a:latin typeface="Times" pitchFamily="-107" charset="0"/>
                <a:ea typeface="ＭＳ Ｐゴシック" pitchFamily="-107" charset="-128"/>
                <a:cs typeface="ＭＳ Ｐゴシック" pitchFamily="-107" charset="-128"/>
              </a:rPr>
              <a:t>of the Listener</a:t>
            </a:r>
            <a:endParaRPr lang="en-US">
              <a:latin typeface="Times" pitchFamily="-107" charset="0"/>
              <a:ea typeface="ＭＳ Ｐゴシック" pitchFamily="-107" charset="-128"/>
              <a:cs typeface="ＭＳ Ｐゴシック" pitchFamily="-107" charset="-128"/>
            </a:endParaRPr>
          </a:p>
        </p:txBody>
      </p:sp>
      <p:sp>
        <p:nvSpPr>
          <p:cNvPr id="1414147" name="Rectangle 3"/>
          <p:cNvSpPr>
            <a:spLocks noGrp="1" noChangeArrowheads="1"/>
          </p:cNvSpPr>
          <p:nvPr>
            <p:ph type="body" idx="1"/>
          </p:nvPr>
        </p:nvSpPr>
        <p:spPr>
          <a:xfrm>
            <a:off x="304800" y="2286000"/>
            <a:ext cx="8650288" cy="3846513"/>
          </a:xfrm>
        </p:spPr>
        <p:txBody>
          <a:bodyPr/>
          <a:lstStyle/>
          <a:p>
            <a:pPr eaLnBrk="1" hangingPunct="1">
              <a:lnSpc>
                <a:spcPct val="90000"/>
              </a:lnSpc>
              <a:buFont typeface="Times" pitchFamily="-107" charset="0"/>
              <a:buChar char="•"/>
            </a:pPr>
            <a:r>
              <a:rPr sz="2400" b="1" noProof="1">
                <a:solidFill>
                  <a:srgbClr val="000000"/>
                </a:solidFill>
                <a:latin typeface="Times" pitchFamily="-107" charset="0"/>
                <a:ea typeface="ＭＳ Ｐゴシック" pitchFamily="-107" charset="-128"/>
                <a:cs typeface="ＭＳ Ｐゴシック" pitchFamily="-107" charset="-128"/>
              </a:rPr>
              <a:t>There are three types of action</a:t>
            </a:r>
            <a:endParaRPr sz="2400" noProof="1">
              <a:solidFill>
                <a:srgbClr val="000000"/>
              </a:solidFill>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Nonverbal respondent behavior</a:t>
            </a: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Nonverbal operant behavior</a:t>
            </a: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Verbal behavior</a:t>
            </a:r>
          </a:p>
          <a:p>
            <a:pPr lvl="2" eaLnBrk="1" hangingPunct="1">
              <a:lnSpc>
                <a:spcPct val="90000"/>
              </a:lnSpc>
            </a:pPr>
            <a:endParaRPr lang="en-US" sz="1800">
              <a:latin typeface="Times" pitchFamily="-107" charset="0"/>
              <a:ea typeface="ＭＳ Ｐゴシック" pitchFamily="-107"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14147">
                                            <p:txEl>
                                              <p:pRg st="0" end="0"/>
                                            </p:txEl>
                                          </p:spTgt>
                                        </p:tgtEl>
                                        <p:attrNameLst>
                                          <p:attrName>style.visibility</p:attrName>
                                        </p:attrNameLst>
                                      </p:cBhvr>
                                      <p:to>
                                        <p:strVal val="visible"/>
                                      </p:to>
                                    </p:set>
                                    <p:animEffect transition="in" filter="fade">
                                      <p:cBhvr>
                                        <p:cTn id="7" dur="500"/>
                                        <p:tgtEl>
                                          <p:spTgt spid="1414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14147">
                                            <p:txEl>
                                              <p:pRg st="1" end="1"/>
                                            </p:txEl>
                                          </p:spTgt>
                                        </p:tgtEl>
                                        <p:attrNameLst>
                                          <p:attrName>style.visibility</p:attrName>
                                        </p:attrNameLst>
                                      </p:cBhvr>
                                      <p:to>
                                        <p:strVal val="visible"/>
                                      </p:to>
                                    </p:set>
                                    <p:animEffect transition="in" filter="fade">
                                      <p:cBhvr>
                                        <p:cTn id="12" dur="500"/>
                                        <p:tgtEl>
                                          <p:spTgt spid="1414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14147">
                                            <p:txEl>
                                              <p:pRg st="2" end="2"/>
                                            </p:txEl>
                                          </p:spTgt>
                                        </p:tgtEl>
                                        <p:attrNameLst>
                                          <p:attrName>style.visibility</p:attrName>
                                        </p:attrNameLst>
                                      </p:cBhvr>
                                      <p:to>
                                        <p:strVal val="visible"/>
                                      </p:to>
                                    </p:set>
                                    <p:animEffect transition="in" filter="fade">
                                      <p:cBhvr>
                                        <p:cTn id="17" dur="500"/>
                                        <p:tgtEl>
                                          <p:spTgt spid="1414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14147">
                                            <p:txEl>
                                              <p:pRg st="3" end="3"/>
                                            </p:txEl>
                                          </p:spTgt>
                                        </p:tgtEl>
                                        <p:attrNameLst>
                                          <p:attrName>style.visibility</p:attrName>
                                        </p:attrNameLst>
                                      </p:cBhvr>
                                      <p:to>
                                        <p:strVal val="visible"/>
                                      </p:to>
                                    </p:set>
                                    <p:animEffect transition="in" filter="fade">
                                      <p:cBhvr>
                                        <p:cTn id="22" dur="500"/>
                                        <p:tgtEl>
                                          <p:spTgt spid="1414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4147" grpId="0" build="p" autoUpdateAnimBg="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62000" y="617538"/>
            <a:ext cx="7772400" cy="1143000"/>
          </a:xfrm>
        </p:spPr>
        <p:txBody>
          <a:bodyPr/>
          <a:lstStyle/>
          <a:p>
            <a:pPr algn="ctr" eaLnBrk="1" hangingPunct="1"/>
            <a:r>
              <a:rPr lang="en-US" sz="4000">
                <a:latin typeface="Times" pitchFamily="-107" charset="0"/>
                <a:ea typeface="ＭＳ Ｐゴシック" pitchFamily="-107" charset="-128"/>
                <a:cs typeface="ＭＳ Ｐゴシック" pitchFamily="-107" charset="-128"/>
              </a:rPr>
              <a:t>The Different Roles </a:t>
            </a:r>
            <a:br>
              <a:rPr lang="en-US" sz="4000">
                <a:latin typeface="Times" pitchFamily="-107" charset="0"/>
                <a:ea typeface="ＭＳ Ｐゴシック" pitchFamily="-107" charset="-128"/>
                <a:cs typeface="ＭＳ Ｐゴシック" pitchFamily="-107" charset="-128"/>
              </a:rPr>
            </a:br>
            <a:r>
              <a:rPr lang="en-US" sz="4000">
                <a:latin typeface="Times" pitchFamily="-107" charset="0"/>
                <a:ea typeface="ＭＳ Ｐゴシック" pitchFamily="-107" charset="-128"/>
                <a:cs typeface="ＭＳ Ｐゴシック" pitchFamily="-107" charset="-128"/>
              </a:rPr>
              <a:t>of the Listener</a:t>
            </a:r>
            <a:endParaRPr lang="en-US">
              <a:latin typeface="Times" pitchFamily="-107" charset="0"/>
              <a:ea typeface="ＭＳ Ｐゴシック" pitchFamily="-107" charset="-128"/>
              <a:cs typeface="ＭＳ Ｐゴシック" pitchFamily="-107" charset="-128"/>
            </a:endParaRPr>
          </a:p>
        </p:txBody>
      </p:sp>
      <p:sp>
        <p:nvSpPr>
          <p:cNvPr id="1416195" name="Rectangle 3"/>
          <p:cNvSpPr>
            <a:spLocks noGrp="1" noChangeArrowheads="1"/>
          </p:cNvSpPr>
          <p:nvPr>
            <p:ph type="body" idx="1"/>
          </p:nvPr>
        </p:nvSpPr>
        <p:spPr>
          <a:xfrm>
            <a:off x="609600" y="2286000"/>
            <a:ext cx="8345488" cy="3846513"/>
          </a:xfrm>
        </p:spPr>
        <p:txBody>
          <a:bodyPr/>
          <a:lstStyle/>
          <a:p>
            <a:pPr eaLnBrk="1" hangingPunct="1">
              <a:buFont typeface="Times" pitchFamily="-107" charset="0"/>
              <a:buChar char="•"/>
            </a:pPr>
            <a:r>
              <a:rPr sz="2400" b="1" noProof="1">
                <a:solidFill>
                  <a:srgbClr val="000000"/>
                </a:solidFill>
                <a:latin typeface="Times" pitchFamily="-107" charset="0"/>
                <a:ea typeface="ＭＳ Ｐゴシック" pitchFamily="-107" charset="-128"/>
                <a:cs typeface="ＭＳ Ｐゴシック" pitchFamily="-107" charset="-128"/>
              </a:rPr>
              <a:t>Nonverbal respondent behavior</a:t>
            </a:r>
            <a:endParaRPr sz="2400" noProof="1">
              <a:solidFill>
                <a:srgbClr val="000000"/>
              </a:solidFill>
              <a:latin typeface="Times" pitchFamily="-107" charset="0"/>
              <a:ea typeface="ＭＳ Ｐゴシック" pitchFamily="-107" charset="-128"/>
              <a:cs typeface="ＭＳ Ｐゴシック" pitchFamily="-107" charset="-128"/>
            </a:endParaRPr>
          </a:p>
          <a:p>
            <a:pPr eaLnBrk="1" hangingPunct="1">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“Among the special effects of verbal behavior are the emotional reactions of the listener” (p. 154)</a:t>
            </a:r>
          </a:p>
          <a:p>
            <a:pPr eaLnBrk="1" hangingPunct="1">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“If a verbal stimulus accompanies some state of affairs which is the unconditioned or previously conditioned stimulus for an emotional reaction the verbal stimulus eventually evokes this reaction” (p. 154)  (e.g., “snake” literary works, anger, passion)</a:t>
            </a:r>
            <a:endParaRPr sz="2800" noProof="1">
              <a:solidFill>
                <a:srgbClr val="000000"/>
              </a:solidFill>
              <a:latin typeface="Times" pitchFamily="-107" charset="0"/>
              <a:ea typeface="ＭＳ Ｐゴシック" pitchFamily="-107" charset="-128"/>
              <a:cs typeface="ＭＳ Ｐゴシック" pitchFamily="-107" charset="-128"/>
            </a:endParaRPr>
          </a:p>
          <a:p>
            <a:pPr lvl="2" eaLnBrk="1" hangingPunct="1"/>
            <a:endParaRPr lang="en-US" sz="2000">
              <a:latin typeface="Times" pitchFamily="-107" charset="0"/>
              <a:ea typeface="ＭＳ Ｐゴシック" pitchFamily="-107"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16195">
                                            <p:txEl>
                                              <p:pRg st="0" end="0"/>
                                            </p:txEl>
                                          </p:spTgt>
                                        </p:tgtEl>
                                        <p:attrNameLst>
                                          <p:attrName>style.visibility</p:attrName>
                                        </p:attrNameLst>
                                      </p:cBhvr>
                                      <p:to>
                                        <p:strVal val="visible"/>
                                      </p:to>
                                    </p:set>
                                    <p:animEffect transition="in" filter="fade">
                                      <p:cBhvr>
                                        <p:cTn id="7" dur="500"/>
                                        <p:tgtEl>
                                          <p:spTgt spid="1416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16195">
                                            <p:txEl>
                                              <p:pRg st="1" end="1"/>
                                            </p:txEl>
                                          </p:spTgt>
                                        </p:tgtEl>
                                        <p:attrNameLst>
                                          <p:attrName>style.visibility</p:attrName>
                                        </p:attrNameLst>
                                      </p:cBhvr>
                                      <p:to>
                                        <p:strVal val="visible"/>
                                      </p:to>
                                    </p:set>
                                    <p:animEffect transition="in" filter="fade">
                                      <p:cBhvr>
                                        <p:cTn id="12" dur="500"/>
                                        <p:tgtEl>
                                          <p:spTgt spid="1416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16195">
                                            <p:txEl>
                                              <p:pRg st="2" end="2"/>
                                            </p:txEl>
                                          </p:spTgt>
                                        </p:tgtEl>
                                        <p:attrNameLst>
                                          <p:attrName>style.visibility</p:attrName>
                                        </p:attrNameLst>
                                      </p:cBhvr>
                                      <p:to>
                                        <p:strVal val="visible"/>
                                      </p:to>
                                    </p:set>
                                    <p:animEffect transition="in" filter="fade">
                                      <p:cBhvr>
                                        <p:cTn id="17" dur="500"/>
                                        <p:tgtEl>
                                          <p:spTgt spid="1416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6195" grpId="0" build="p" autoUpdateAnimBg="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0" y="617538"/>
            <a:ext cx="7772400" cy="1143000"/>
          </a:xfrm>
        </p:spPr>
        <p:txBody>
          <a:bodyPr/>
          <a:lstStyle/>
          <a:p>
            <a:pPr algn="ctr" eaLnBrk="1" hangingPunct="1"/>
            <a:r>
              <a:rPr lang="en-US" sz="4000">
                <a:latin typeface="Times" pitchFamily="-107" charset="0"/>
                <a:ea typeface="ＭＳ Ｐゴシック" pitchFamily="-107" charset="-128"/>
                <a:cs typeface="ＭＳ Ｐゴシック" pitchFamily="-107" charset="-128"/>
              </a:rPr>
              <a:t>The Different Roles </a:t>
            </a:r>
            <a:br>
              <a:rPr lang="en-US" sz="4000">
                <a:latin typeface="Times" pitchFamily="-107" charset="0"/>
                <a:ea typeface="ＭＳ Ｐゴシック" pitchFamily="-107" charset="-128"/>
                <a:cs typeface="ＭＳ Ｐゴシック" pitchFamily="-107" charset="-128"/>
              </a:rPr>
            </a:br>
            <a:r>
              <a:rPr lang="en-US" sz="4000">
                <a:latin typeface="Times" pitchFamily="-107" charset="0"/>
                <a:ea typeface="ＭＳ Ｐゴシック" pitchFamily="-107" charset="-128"/>
                <a:cs typeface="ＭＳ Ｐゴシック" pitchFamily="-107" charset="-128"/>
              </a:rPr>
              <a:t>of the Listener</a:t>
            </a:r>
            <a:endParaRPr lang="en-US">
              <a:latin typeface="Times" pitchFamily="-107" charset="0"/>
              <a:ea typeface="ＭＳ Ｐゴシック" pitchFamily="-107" charset="-128"/>
              <a:cs typeface="ＭＳ Ｐゴシック" pitchFamily="-107" charset="-128"/>
            </a:endParaRPr>
          </a:p>
        </p:txBody>
      </p:sp>
      <p:sp>
        <p:nvSpPr>
          <p:cNvPr id="1442819" name="Rectangle 3"/>
          <p:cNvSpPr>
            <a:spLocks noGrp="1" noChangeArrowheads="1"/>
          </p:cNvSpPr>
          <p:nvPr>
            <p:ph type="body" idx="1"/>
          </p:nvPr>
        </p:nvSpPr>
        <p:spPr>
          <a:xfrm>
            <a:off x="609600" y="2286000"/>
            <a:ext cx="8345488" cy="3846513"/>
          </a:xfrm>
        </p:spPr>
        <p:txBody>
          <a:bodyPr/>
          <a:lstStyle/>
          <a:p>
            <a:pPr eaLnBrk="1" hangingPunct="1">
              <a:lnSpc>
                <a:spcPct val="90000"/>
              </a:lnSpc>
              <a:buFont typeface="Times" pitchFamily="-107" charset="0"/>
              <a:buChar char="•"/>
            </a:pPr>
            <a:r>
              <a:rPr sz="2400" b="1" noProof="1">
                <a:solidFill>
                  <a:srgbClr val="000000"/>
                </a:solidFill>
                <a:latin typeface="Times" pitchFamily="-107" charset="0"/>
                <a:ea typeface="ＭＳ Ｐゴシック" pitchFamily="-107" charset="-128"/>
                <a:cs typeface="ＭＳ Ｐゴシック" pitchFamily="-107" charset="-128"/>
              </a:rPr>
              <a:t>Nonverbal operant behavior (</a:t>
            </a:r>
            <a:r>
              <a:rPr sz="2400" noProof="1">
                <a:solidFill>
                  <a:srgbClr val="000000"/>
                </a:solidFill>
                <a:latin typeface="Times" pitchFamily="-107" charset="0"/>
                <a:ea typeface="ＭＳ Ｐゴシック" pitchFamily="-107" charset="-128"/>
                <a:cs typeface="ＭＳ Ｐゴシック" pitchFamily="-107" charset="-128"/>
              </a:rPr>
              <a:t>“Receptive language”)</a:t>
            </a: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Listener compliance (e.g., </a:t>
            </a:r>
            <a:r>
              <a:rPr sz="2400" i="1" noProof="1">
                <a:solidFill>
                  <a:srgbClr val="000000"/>
                </a:solidFill>
                <a:latin typeface="Times" pitchFamily="-107" charset="0"/>
                <a:ea typeface="ＭＳ Ｐゴシック" pitchFamily="-107" charset="-128"/>
                <a:cs typeface="ＭＳ Ｐゴシック" pitchFamily="-107" charset="-128"/>
              </a:rPr>
              <a:t>Jump</a:t>
            </a:r>
            <a:r>
              <a:rPr sz="2400" noProof="1">
                <a:solidFill>
                  <a:srgbClr val="000000"/>
                </a:solidFill>
                <a:latin typeface="Times" pitchFamily="-107" charset="0"/>
                <a:ea typeface="ＭＳ Ｐゴシック" pitchFamily="-107" charset="-128"/>
                <a:cs typeface="ＭＳ Ｐゴシック" pitchFamily="-107" charset="-128"/>
              </a:rPr>
              <a:t>)</a:t>
            </a: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Listener discriminations (LDs) (e.g., </a:t>
            </a:r>
            <a:r>
              <a:rPr sz="2400" i="1" noProof="1">
                <a:solidFill>
                  <a:srgbClr val="000000"/>
                </a:solidFill>
                <a:latin typeface="Times" pitchFamily="-107" charset="0"/>
                <a:ea typeface="ＭＳ Ｐゴシック" pitchFamily="-107" charset="-128"/>
                <a:cs typeface="ＭＳ Ｐゴシック" pitchFamily="-107" charset="-128"/>
              </a:rPr>
              <a:t>Touch the car. Where is the number 5?) </a:t>
            </a:r>
            <a:endParaRPr sz="2400" noProof="1">
              <a:solidFill>
                <a:srgbClr val="000000"/>
              </a:solidFill>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Listener Responding by Function, Feature, and Class (LRFFC) </a:t>
            </a:r>
            <a:r>
              <a:rPr sz="2400" i="1" noProof="1">
                <a:solidFill>
                  <a:srgbClr val="000000"/>
                </a:solidFill>
                <a:latin typeface="Times" pitchFamily="-107" charset="0"/>
                <a:ea typeface="ＭＳ Ｐゴシック" pitchFamily="-107" charset="-128"/>
                <a:cs typeface="ＭＳ Ｐゴシック" pitchFamily="-107" charset="-128"/>
              </a:rPr>
              <a:t>(e.g., Can you find an animal?  Which one do you eat with?</a:t>
            </a:r>
            <a:r>
              <a:rPr sz="2400" noProof="1">
                <a:solidFill>
                  <a:srgbClr val="000000"/>
                </a:solidFill>
                <a:latin typeface="Times" pitchFamily="-107" charset="0"/>
                <a:ea typeface="ＭＳ Ｐゴシック" pitchFamily="-107" charset="-128"/>
                <a:cs typeface="ＭＳ Ｐゴシック" pitchFamily="-107" charset="-128"/>
              </a:rPr>
              <a:t>)</a:t>
            </a: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“These examples remind us of the fact that the behavior of the listener is not essentially verbal.  The listener reacts to a verbal stimulus whether with conditioned reflexes or discriminated operant behavior, as he reacts to any feature of the environment” (p. 170)</a:t>
            </a:r>
            <a:endParaRPr lang="en-US" sz="2400">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endParaRPr lang="en-US" sz="1600">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endParaRPr sz="2400" noProof="1">
              <a:solidFill>
                <a:srgbClr val="000000"/>
              </a:solidFill>
              <a:latin typeface="Times" pitchFamily="-107" charset="0"/>
              <a:ea typeface="ＭＳ Ｐゴシック" pitchFamily="-107" charset="-128"/>
              <a:cs typeface="ＭＳ Ｐゴシック" pitchFamily="-107" charset="-128"/>
            </a:endParaRPr>
          </a:p>
          <a:p>
            <a:pPr eaLnBrk="1" hangingPunct="1">
              <a:lnSpc>
                <a:spcPct val="90000"/>
              </a:lnSpc>
            </a:pPr>
            <a:endParaRPr sz="2000" noProof="1">
              <a:solidFill>
                <a:srgbClr val="000000"/>
              </a:solidFill>
              <a:latin typeface="Times" pitchFamily="-107" charset="0"/>
              <a:ea typeface="ＭＳ Ｐゴシック" pitchFamily="-107" charset="-128"/>
              <a:cs typeface="ＭＳ Ｐゴシック" pitchFamily="-107" charset="-128"/>
            </a:endParaRPr>
          </a:p>
          <a:p>
            <a:pPr lvl="2" eaLnBrk="1" hangingPunct="1">
              <a:lnSpc>
                <a:spcPct val="90000"/>
              </a:lnSpc>
            </a:pPr>
            <a:endParaRPr lang="en-US" sz="1600">
              <a:latin typeface="Times" pitchFamily="-107" charset="0"/>
              <a:ea typeface="ＭＳ Ｐゴシック" pitchFamily="-107"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42819">
                                            <p:txEl>
                                              <p:pRg st="0" end="0"/>
                                            </p:txEl>
                                          </p:spTgt>
                                        </p:tgtEl>
                                        <p:attrNameLst>
                                          <p:attrName>style.visibility</p:attrName>
                                        </p:attrNameLst>
                                      </p:cBhvr>
                                      <p:to>
                                        <p:strVal val="visible"/>
                                      </p:to>
                                    </p:set>
                                    <p:animEffect transition="in" filter="fade">
                                      <p:cBhvr>
                                        <p:cTn id="7" dur="500"/>
                                        <p:tgtEl>
                                          <p:spTgt spid="1442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42819">
                                            <p:txEl>
                                              <p:pRg st="1" end="1"/>
                                            </p:txEl>
                                          </p:spTgt>
                                        </p:tgtEl>
                                        <p:attrNameLst>
                                          <p:attrName>style.visibility</p:attrName>
                                        </p:attrNameLst>
                                      </p:cBhvr>
                                      <p:to>
                                        <p:strVal val="visible"/>
                                      </p:to>
                                    </p:set>
                                    <p:animEffect transition="in" filter="fade">
                                      <p:cBhvr>
                                        <p:cTn id="12" dur="500"/>
                                        <p:tgtEl>
                                          <p:spTgt spid="1442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42819">
                                            <p:txEl>
                                              <p:pRg st="2" end="2"/>
                                            </p:txEl>
                                          </p:spTgt>
                                        </p:tgtEl>
                                        <p:attrNameLst>
                                          <p:attrName>style.visibility</p:attrName>
                                        </p:attrNameLst>
                                      </p:cBhvr>
                                      <p:to>
                                        <p:strVal val="visible"/>
                                      </p:to>
                                    </p:set>
                                    <p:animEffect transition="in" filter="fade">
                                      <p:cBhvr>
                                        <p:cTn id="17" dur="500"/>
                                        <p:tgtEl>
                                          <p:spTgt spid="14428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42819">
                                            <p:txEl>
                                              <p:pRg st="3" end="3"/>
                                            </p:txEl>
                                          </p:spTgt>
                                        </p:tgtEl>
                                        <p:attrNameLst>
                                          <p:attrName>style.visibility</p:attrName>
                                        </p:attrNameLst>
                                      </p:cBhvr>
                                      <p:to>
                                        <p:strVal val="visible"/>
                                      </p:to>
                                    </p:set>
                                    <p:animEffect transition="in" filter="fade">
                                      <p:cBhvr>
                                        <p:cTn id="22" dur="500"/>
                                        <p:tgtEl>
                                          <p:spTgt spid="14428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42819">
                                            <p:txEl>
                                              <p:pRg st="4" end="4"/>
                                            </p:txEl>
                                          </p:spTgt>
                                        </p:tgtEl>
                                        <p:attrNameLst>
                                          <p:attrName>style.visibility</p:attrName>
                                        </p:attrNameLst>
                                      </p:cBhvr>
                                      <p:to>
                                        <p:strVal val="visible"/>
                                      </p:to>
                                    </p:set>
                                    <p:animEffect transition="in" filter="fade">
                                      <p:cBhvr>
                                        <p:cTn id="27" dur="500"/>
                                        <p:tgtEl>
                                          <p:spTgt spid="1442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2819" grpId="0" build="p" autoUpdateAnimBg="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62000" y="617538"/>
            <a:ext cx="7772400" cy="1143000"/>
          </a:xfrm>
        </p:spPr>
        <p:txBody>
          <a:bodyPr/>
          <a:lstStyle/>
          <a:p>
            <a:pPr algn="ctr" eaLnBrk="1" hangingPunct="1"/>
            <a:r>
              <a:rPr lang="en-US" sz="4000">
                <a:latin typeface="Times" pitchFamily="-107" charset="0"/>
                <a:ea typeface="ＭＳ Ｐゴシック" pitchFamily="-107" charset="-128"/>
                <a:cs typeface="ＭＳ Ｐゴシック" pitchFamily="-107" charset="-128"/>
              </a:rPr>
              <a:t>The Different Roles </a:t>
            </a:r>
            <a:br>
              <a:rPr lang="en-US" sz="4000">
                <a:latin typeface="Times" pitchFamily="-107" charset="0"/>
                <a:ea typeface="ＭＳ Ｐゴシック" pitchFamily="-107" charset="-128"/>
                <a:cs typeface="ＭＳ Ｐゴシック" pitchFamily="-107" charset="-128"/>
              </a:rPr>
            </a:br>
            <a:r>
              <a:rPr lang="en-US" sz="4000">
                <a:latin typeface="Times" pitchFamily="-107" charset="0"/>
                <a:ea typeface="ＭＳ Ｐゴシック" pitchFamily="-107" charset="-128"/>
                <a:cs typeface="ＭＳ Ｐゴシック" pitchFamily="-107" charset="-128"/>
              </a:rPr>
              <a:t>of the Listener</a:t>
            </a:r>
            <a:endParaRPr lang="en-US">
              <a:latin typeface="Times" pitchFamily="-107" charset="0"/>
              <a:ea typeface="ＭＳ Ｐゴシック" pitchFamily="-107" charset="-128"/>
              <a:cs typeface="ＭＳ Ｐゴシック" pitchFamily="-107" charset="-128"/>
            </a:endParaRPr>
          </a:p>
        </p:txBody>
      </p:sp>
      <p:sp>
        <p:nvSpPr>
          <p:cNvPr id="1418243" name="Rectangle 3"/>
          <p:cNvSpPr>
            <a:spLocks noGrp="1" noChangeArrowheads="1"/>
          </p:cNvSpPr>
          <p:nvPr>
            <p:ph type="body" idx="1"/>
          </p:nvPr>
        </p:nvSpPr>
        <p:spPr>
          <a:xfrm>
            <a:off x="381000" y="2057400"/>
            <a:ext cx="8574088" cy="4075113"/>
          </a:xfrm>
        </p:spPr>
        <p:txBody>
          <a:bodyPr/>
          <a:lstStyle/>
          <a:p>
            <a:pPr eaLnBrk="1" hangingPunct="1">
              <a:lnSpc>
                <a:spcPct val="90000"/>
              </a:lnSpc>
              <a:buFont typeface="Times" pitchFamily="-107" charset="0"/>
              <a:buChar char="•"/>
            </a:pPr>
            <a:r>
              <a:rPr sz="2400" b="1" noProof="1">
                <a:solidFill>
                  <a:srgbClr val="000000"/>
                </a:solidFill>
                <a:latin typeface="Times" pitchFamily="-107" charset="0"/>
                <a:ea typeface="ＭＳ Ｐゴシック" pitchFamily="-107" charset="-128"/>
                <a:cs typeface="ＭＳ Ｐゴシック" pitchFamily="-107" charset="-128"/>
              </a:rPr>
              <a:t>Verbal operant behavior </a:t>
            </a:r>
            <a:r>
              <a:rPr sz="2400" noProof="1">
                <a:solidFill>
                  <a:srgbClr val="000000"/>
                </a:solidFill>
                <a:latin typeface="Times" pitchFamily="-107" charset="0"/>
                <a:ea typeface="ＭＳ Ｐゴシック" pitchFamily="-107" charset="-128"/>
                <a:cs typeface="ＭＳ Ｐゴシック" pitchFamily="-107" charset="-128"/>
              </a:rPr>
              <a:t>(usually, the main argument)</a:t>
            </a: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“In many important instances the listener is also behaving at the same time as a speaker.” (p. 34)</a:t>
            </a: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“An important fact about verbal behavior is that the speaker and listener may reside within the same skin” (p. 163)</a:t>
            </a: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“Some of the behavior of listening resembles the behavior of speaking, particularly when the speaker ‘understands’ what is said” (p. 11)</a:t>
            </a: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Much of what is traditionally called “listening” is covert verbal behavior, consisting of all the verbal operants (e.g., we can covertly emit echoics, mands, tacts, intraverbals, autoclitics, etc.)</a:t>
            </a:r>
            <a:endParaRPr sz="2000" noProof="1">
              <a:solidFill>
                <a:srgbClr val="000000"/>
              </a:solidFill>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endParaRPr sz="2400" noProof="1">
              <a:solidFill>
                <a:srgbClr val="000000"/>
              </a:solidFill>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endParaRPr lang="en-US" sz="2400">
              <a:latin typeface="Times New Roman" pitchFamily="-107" charset="0"/>
              <a:ea typeface="ＭＳ Ｐゴシック" pitchFamily="-107" charset="-128"/>
              <a:cs typeface="ＭＳ Ｐゴシック" pitchFamily="-107" charset="-128"/>
            </a:endParaRPr>
          </a:p>
          <a:p>
            <a:pPr eaLnBrk="1" hangingPunct="1">
              <a:lnSpc>
                <a:spcPct val="90000"/>
              </a:lnSpc>
            </a:pPr>
            <a:endParaRPr sz="2000" noProof="1">
              <a:solidFill>
                <a:srgbClr val="000000"/>
              </a:solidFill>
              <a:latin typeface="Times" pitchFamily="-107" charset="0"/>
              <a:ea typeface="ＭＳ Ｐゴシック" pitchFamily="-107" charset="-128"/>
              <a:cs typeface="ＭＳ Ｐゴシック" pitchFamily="-107" charset="-128"/>
            </a:endParaRPr>
          </a:p>
          <a:p>
            <a:pPr lvl="2" eaLnBrk="1" hangingPunct="1">
              <a:lnSpc>
                <a:spcPct val="90000"/>
              </a:lnSpc>
            </a:pPr>
            <a:endParaRPr lang="en-US" sz="1600">
              <a:latin typeface="Times" pitchFamily="-107" charset="0"/>
              <a:ea typeface="ＭＳ Ｐゴシック" pitchFamily="-107"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18243">
                                            <p:txEl>
                                              <p:pRg st="0" end="0"/>
                                            </p:txEl>
                                          </p:spTgt>
                                        </p:tgtEl>
                                        <p:attrNameLst>
                                          <p:attrName>style.visibility</p:attrName>
                                        </p:attrNameLst>
                                      </p:cBhvr>
                                      <p:to>
                                        <p:strVal val="visible"/>
                                      </p:to>
                                    </p:set>
                                    <p:animEffect transition="in" filter="fade">
                                      <p:cBhvr>
                                        <p:cTn id="7" dur="500"/>
                                        <p:tgtEl>
                                          <p:spTgt spid="1418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18243">
                                            <p:txEl>
                                              <p:pRg st="1" end="1"/>
                                            </p:txEl>
                                          </p:spTgt>
                                        </p:tgtEl>
                                        <p:attrNameLst>
                                          <p:attrName>style.visibility</p:attrName>
                                        </p:attrNameLst>
                                      </p:cBhvr>
                                      <p:to>
                                        <p:strVal val="visible"/>
                                      </p:to>
                                    </p:set>
                                    <p:animEffect transition="in" filter="fade">
                                      <p:cBhvr>
                                        <p:cTn id="12" dur="500"/>
                                        <p:tgtEl>
                                          <p:spTgt spid="1418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18243">
                                            <p:txEl>
                                              <p:pRg st="2" end="2"/>
                                            </p:txEl>
                                          </p:spTgt>
                                        </p:tgtEl>
                                        <p:attrNameLst>
                                          <p:attrName>style.visibility</p:attrName>
                                        </p:attrNameLst>
                                      </p:cBhvr>
                                      <p:to>
                                        <p:strVal val="visible"/>
                                      </p:to>
                                    </p:set>
                                    <p:animEffect transition="in" filter="fade">
                                      <p:cBhvr>
                                        <p:cTn id="17" dur="500"/>
                                        <p:tgtEl>
                                          <p:spTgt spid="1418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18243">
                                            <p:txEl>
                                              <p:pRg st="3" end="3"/>
                                            </p:txEl>
                                          </p:spTgt>
                                        </p:tgtEl>
                                        <p:attrNameLst>
                                          <p:attrName>style.visibility</p:attrName>
                                        </p:attrNameLst>
                                      </p:cBhvr>
                                      <p:to>
                                        <p:strVal val="visible"/>
                                      </p:to>
                                    </p:set>
                                    <p:animEffect transition="in" filter="fade">
                                      <p:cBhvr>
                                        <p:cTn id="22" dur="500"/>
                                        <p:tgtEl>
                                          <p:spTgt spid="1418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18243">
                                            <p:txEl>
                                              <p:pRg st="4" end="4"/>
                                            </p:txEl>
                                          </p:spTgt>
                                        </p:tgtEl>
                                        <p:attrNameLst>
                                          <p:attrName>style.visibility</p:attrName>
                                        </p:attrNameLst>
                                      </p:cBhvr>
                                      <p:to>
                                        <p:strVal val="visible"/>
                                      </p:to>
                                    </p:set>
                                    <p:animEffect transition="in" filter="fade">
                                      <p:cBhvr>
                                        <p:cTn id="27" dur="500"/>
                                        <p:tgtEl>
                                          <p:spTgt spid="1418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8243" grpId="0" build="p" autoUpdateAnimBg="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762000" y="617538"/>
            <a:ext cx="7772400" cy="1143000"/>
          </a:xfrm>
        </p:spPr>
        <p:txBody>
          <a:bodyPr/>
          <a:lstStyle/>
          <a:p>
            <a:pPr algn="ctr" eaLnBrk="1" hangingPunct="1"/>
            <a:r>
              <a:rPr lang="en-US" sz="4000">
                <a:latin typeface="Times" pitchFamily="-107" charset="0"/>
                <a:ea typeface="ＭＳ Ｐゴシック" pitchFamily="-107" charset="-128"/>
                <a:cs typeface="ＭＳ Ｐゴシック" pitchFamily="-107" charset="-128"/>
              </a:rPr>
              <a:t>The Different Roles </a:t>
            </a:r>
            <a:br>
              <a:rPr lang="en-US" sz="4000">
                <a:latin typeface="Times" pitchFamily="-107" charset="0"/>
                <a:ea typeface="ＭＳ Ｐゴシック" pitchFamily="-107" charset="-128"/>
                <a:cs typeface="ＭＳ Ｐゴシック" pitchFamily="-107" charset="-128"/>
              </a:rPr>
            </a:br>
            <a:r>
              <a:rPr lang="en-US" sz="4000">
                <a:latin typeface="Times" pitchFamily="-107" charset="0"/>
                <a:ea typeface="ＭＳ Ｐゴシック" pitchFamily="-107" charset="-128"/>
                <a:cs typeface="ＭＳ Ｐゴシック" pitchFamily="-107" charset="-128"/>
              </a:rPr>
              <a:t>of the Listener: Summary</a:t>
            </a:r>
            <a:endParaRPr lang="en-US">
              <a:latin typeface="Times" pitchFamily="-107" charset="0"/>
              <a:ea typeface="ＭＳ Ｐゴシック" pitchFamily="-107" charset="-128"/>
              <a:cs typeface="ＭＳ Ｐゴシック" pitchFamily="-107" charset="-128"/>
            </a:endParaRPr>
          </a:p>
        </p:txBody>
      </p:sp>
      <p:sp>
        <p:nvSpPr>
          <p:cNvPr id="1448963" name="Rectangle 3"/>
          <p:cNvSpPr>
            <a:spLocks noGrp="1" noChangeArrowheads="1"/>
          </p:cNvSpPr>
          <p:nvPr>
            <p:ph type="body" idx="1"/>
          </p:nvPr>
        </p:nvSpPr>
        <p:spPr>
          <a:xfrm>
            <a:off x="609600" y="1981200"/>
            <a:ext cx="8345488" cy="4151313"/>
          </a:xfrm>
        </p:spPr>
        <p:txBody>
          <a:bodyPr/>
          <a:lstStyle/>
          <a:p>
            <a:pPr lvl="1" eaLnBrk="1" hangingPunct="1">
              <a:lnSpc>
                <a:spcPct val="90000"/>
              </a:lnSpc>
              <a:buClrTx/>
              <a:buFont typeface="Times" pitchFamily="-107" charset="0"/>
              <a:buChar char="•"/>
            </a:pPr>
            <a:r>
              <a:rPr sz="2400" b="1" noProof="1">
                <a:solidFill>
                  <a:srgbClr val="000000"/>
                </a:solidFill>
                <a:latin typeface="Times" pitchFamily="-107" charset="0"/>
              </a:rPr>
              <a:t>Skinner’s restricted use of “listener”</a:t>
            </a:r>
          </a:p>
          <a:p>
            <a:pPr lvl="1" eaLnBrk="1" hangingPunct="1">
              <a:lnSpc>
                <a:spcPct val="90000"/>
              </a:lnSpc>
              <a:buClrTx/>
              <a:buFont typeface="Times" pitchFamily="-107" charset="0"/>
              <a:buChar char="•"/>
            </a:pPr>
            <a:r>
              <a:rPr sz="2400" noProof="1">
                <a:solidFill>
                  <a:srgbClr val="000000"/>
                </a:solidFill>
                <a:latin typeface="Times" pitchFamily="-107" charset="0"/>
              </a:rPr>
              <a:t>Necessary for a verbal episode (even when the speaker is his own listener)</a:t>
            </a:r>
          </a:p>
          <a:p>
            <a:pPr lvl="1" eaLnBrk="1" hangingPunct="1">
              <a:lnSpc>
                <a:spcPct val="90000"/>
              </a:lnSpc>
              <a:buClrTx/>
              <a:buFont typeface="Times" pitchFamily="-107" charset="0"/>
              <a:buChar char="•"/>
            </a:pPr>
            <a:r>
              <a:rPr sz="2400" noProof="1">
                <a:solidFill>
                  <a:srgbClr val="000000"/>
                </a:solidFill>
                <a:latin typeface="Times" pitchFamily="-107" charset="0"/>
              </a:rPr>
              <a:t>Discriminative stimulus and MO for verbal behavior (audience)</a:t>
            </a:r>
          </a:p>
          <a:p>
            <a:pPr lvl="1" eaLnBrk="1" hangingPunct="1">
              <a:lnSpc>
                <a:spcPct val="90000"/>
              </a:lnSpc>
              <a:buClrTx/>
              <a:buFont typeface="Times" pitchFamily="-107" charset="0"/>
              <a:buChar char="•"/>
            </a:pPr>
            <a:r>
              <a:rPr sz="2400" noProof="1">
                <a:solidFill>
                  <a:srgbClr val="000000"/>
                </a:solidFill>
                <a:latin typeface="Times" pitchFamily="-107" charset="0"/>
              </a:rPr>
              <a:t>Mediator of reinforcement for the speaker (consequence)</a:t>
            </a:r>
          </a:p>
          <a:p>
            <a:pPr lvl="1" eaLnBrk="1" hangingPunct="1">
              <a:lnSpc>
                <a:spcPct val="90000"/>
              </a:lnSpc>
              <a:buClrTx/>
              <a:buFont typeface="Times" pitchFamily="-107" charset="0"/>
              <a:buChar char="•"/>
            </a:pPr>
            <a:r>
              <a:rPr sz="2400" noProof="1">
                <a:solidFill>
                  <a:srgbClr val="000000"/>
                </a:solidFill>
                <a:latin typeface="Times" pitchFamily="-107" charset="0"/>
              </a:rPr>
              <a:t>Nonverbal “action” </a:t>
            </a:r>
          </a:p>
          <a:p>
            <a:pPr lvl="2" eaLnBrk="1" hangingPunct="1">
              <a:lnSpc>
                <a:spcPct val="90000"/>
              </a:lnSpc>
              <a:buClrTx/>
              <a:buFont typeface="Times" pitchFamily="-107" charset="0"/>
              <a:buChar char="•"/>
            </a:pPr>
            <a:r>
              <a:rPr sz="2000" noProof="1">
                <a:solidFill>
                  <a:srgbClr val="000000"/>
                </a:solidFill>
                <a:latin typeface="Times" pitchFamily="-107" charset="0"/>
                <a:ea typeface="ＭＳ Ｐゴシック" pitchFamily="-107" charset="-128"/>
              </a:rPr>
              <a:t>Respondent behaviors (emotion) </a:t>
            </a:r>
          </a:p>
          <a:p>
            <a:pPr lvl="2" eaLnBrk="1" hangingPunct="1">
              <a:lnSpc>
                <a:spcPct val="90000"/>
              </a:lnSpc>
              <a:buClrTx/>
              <a:buFont typeface="Times" pitchFamily="-107" charset="0"/>
              <a:buChar char="•"/>
            </a:pPr>
            <a:r>
              <a:rPr sz="2000" noProof="1">
                <a:solidFill>
                  <a:srgbClr val="000000"/>
                </a:solidFill>
                <a:latin typeface="Times" pitchFamily="-107" charset="0"/>
                <a:ea typeface="ＭＳ Ｐゴシック" pitchFamily="-107" charset="-128"/>
              </a:rPr>
              <a:t>Operant behavior  (“receptive language”) </a:t>
            </a:r>
          </a:p>
          <a:p>
            <a:pPr lvl="1" eaLnBrk="1" hangingPunct="1">
              <a:lnSpc>
                <a:spcPct val="90000"/>
              </a:lnSpc>
              <a:buClrTx/>
              <a:buFont typeface="Times" pitchFamily="-107" charset="0"/>
              <a:buChar char="•"/>
            </a:pPr>
            <a:r>
              <a:rPr lang="en-US" sz="2400">
                <a:solidFill>
                  <a:srgbClr val="000000"/>
                </a:solidFill>
                <a:latin typeface="Times" pitchFamily="-107" charset="0"/>
              </a:rPr>
              <a:t>When Skinner says “very little of the behavior of the listener is worth distinguishing as verbal” (1978, p. 122), these are the listener behaviors that he is referring to:</a:t>
            </a:r>
            <a:endParaRPr sz="2400" noProof="1">
              <a:solidFill>
                <a:srgbClr val="000000"/>
              </a:solidFill>
              <a:latin typeface="Times" pitchFamily="-107" charset="0"/>
            </a:endParaRPr>
          </a:p>
          <a:p>
            <a:pPr lvl="2" eaLnBrk="1" hangingPunct="1">
              <a:lnSpc>
                <a:spcPct val="90000"/>
              </a:lnSpc>
              <a:buClrTx/>
              <a:buFont typeface="Times" pitchFamily="-107" charset="0"/>
              <a:buChar char="•"/>
            </a:pPr>
            <a:endParaRPr noProof="1">
              <a:solidFill>
                <a:srgbClr val="000000"/>
              </a:solidFill>
              <a:latin typeface="Times" pitchFamily="-107" charset="0"/>
              <a:ea typeface="ＭＳ Ｐゴシック" pitchFamily="-107" charset="-128"/>
            </a:endParaRPr>
          </a:p>
          <a:p>
            <a:pPr lvl="3" eaLnBrk="1" hangingPunct="1">
              <a:lnSpc>
                <a:spcPct val="90000"/>
              </a:lnSpc>
              <a:buClrTx/>
              <a:buFont typeface="Times" pitchFamily="-107" charset="0"/>
              <a:buChar char="•"/>
            </a:pPr>
            <a:endParaRPr noProof="1">
              <a:solidFill>
                <a:srgbClr val="000000"/>
              </a:solidFill>
              <a:latin typeface="Times" pitchFamily="-107" charset="0"/>
              <a:ea typeface="ＭＳ Ｐゴシック" pitchFamily="-107" charset="-128"/>
            </a:endParaRPr>
          </a:p>
          <a:p>
            <a:pPr lvl="3" eaLnBrk="1" hangingPunct="1">
              <a:lnSpc>
                <a:spcPct val="90000"/>
              </a:lnSpc>
              <a:buClrTx/>
              <a:buFont typeface="Times" pitchFamily="-107" charset="0"/>
              <a:buChar char="•"/>
            </a:pPr>
            <a:endParaRPr sz="1400" noProof="1">
              <a:solidFill>
                <a:srgbClr val="000000"/>
              </a:solidFill>
              <a:latin typeface="Times" pitchFamily="-107" charset="0"/>
              <a:ea typeface="ＭＳ Ｐゴシック" pitchFamily="-107" charset="-128"/>
            </a:endParaRPr>
          </a:p>
          <a:p>
            <a:pPr lvl="3" eaLnBrk="1" hangingPunct="1">
              <a:lnSpc>
                <a:spcPct val="90000"/>
              </a:lnSpc>
              <a:buFont typeface="Times" pitchFamily="-107" charset="0"/>
              <a:buChar char="•"/>
            </a:pPr>
            <a:endParaRPr sz="1400" noProof="1">
              <a:solidFill>
                <a:srgbClr val="000000"/>
              </a:solidFill>
              <a:latin typeface="Times" pitchFamily="-107" charset="0"/>
              <a:ea typeface="ＭＳ Ｐゴシック" pitchFamily="-107" charset="-128"/>
            </a:endParaRPr>
          </a:p>
          <a:p>
            <a:pPr lvl="2" eaLnBrk="1" hangingPunct="1">
              <a:lnSpc>
                <a:spcPct val="90000"/>
              </a:lnSpc>
              <a:buFont typeface="Times" pitchFamily="-107" charset="0"/>
              <a:buChar char="•"/>
            </a:pPr>
            <a:endParaRPr sz="1200" noProof="1">
              <a:solidFill>
                <a:srgbClr val="000000"/>
              </a:solidFill>
              <a:latin typeface="Times" pitchFamily="-107" charset="0"/>
              <a:ea typeface="ＭＳ Ｐゴシック" pitchFamily="-107" charset="-128"/>
            </a:endParaRPr>
          </a:p>
          <a:p>
            <a:pPr lvl="2" eaLnBrk="1" hangingPunct="1">
              <a:lnSpc>
                <a:spcPct val="90000"/>
              </a:lnSpc>
            </a:pPr>
            <a:endParaRPr lang="en-US" sz="1200">
              <a:latin typeface="Times" pitchFamily="-107" charset="0"/>
              <a:ea typeface="ＭＳ Ｐゴシック" pitchFamily="-107"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48963">
                                            <p:txEl>
                                              <p:pRg st="0" end="0"/>
                                            </p:txEl>
                                          </p:spTgt>
                                        </p:tgtEl>
                                        <p:attrNameLst>
                                          <p:attrName>style.visibility</p:attrName>
                                        </p:attrNameLst>
                                      </p:cBhvr>
                                      <p:to>
                                        <p:strVal val="visible"/>
                                      </p:to>
                                    </p:set>
                                    <p:animEffect transition="in" filter="fade">
                                      <p:cBhvr>
                                        <p:cTn id="7" dur="500"/>
                                        <p:tgtEl>
                                          <p:spTgt spid="1448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48963">
                                            <p:txEl>
                                              <p:pRg st="1" end="1"/>
                                            </p:txEl>
                                          </p:spTgt>
                                        </p:tgtEl>
                                        <p:attrNameLst>
                                          <p:attrName>style.visibility</p:attrName>
                                        </p:attrNameLst>
                                      </p:cBhvr>
                                      <p:to>
                                        <p:strVal val="visible"/>
                                      </p:to>
                                    </p:set>
                                    <p:animEffect transition="in" filter="fade">
                                      <p:cBhvr>
                                        <p:cTn id="12" dur="500"/>
                                        <p:tgtEl>
                                          <p:spTgt spid="1448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48963">
                                            <p:txEl>
                                              <p:pRg st="2" end="2"/>
                                            </p:txEl>
                                          </p:spTgt>
                                        </p:tgtEl>
                                        <p:attrNameLst>
                                          <p:attrName>style.visibility</p:attrName>
                                        </p:attrNameLst>
                                      </p:cBhvr>
                                      <p:to>
                                        <p:strVal val="visible"/>
                                      </p:to>
                                    </p:set>
                                    <p:animEffect transition="in" filter="fade">
                                      <p:cBhvr>
                                        <p:cTn id="17" dur="500"/>
                                        <p:tgtEl>
                                          <p:spTgt spid="14489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48963">
                                            <p:txEl>
                                              <p:pRg st="3" end="3"/>
                                            </p:txEl>
                                          </p:spTgt>
                                        </p:tgtEl>
                                        <p:attrNameLst>
                                          <p:attrName>style.visibility</p:attrName>
                                        </p:attrNameLst>
                                      </p:cBhvr>
                                      <p:to>
                                        <p:strVal val="visible"/>
                                      </p:to>
                                    </p:set>
                                    <p:animEffect transition="in" filter="fade">
                                      <p:cBhvr>
                                        <p:cTn id="22" dur="500"/>
                                        <p:tgtEl>
                                          <p:spTgt spid="14489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48963">
                                            <p:txEl>
                                              <p:pRg st="4" end="4"/>
                                            </p:txEl>
                                          </p:spTgt>
                                        </p:tgtEl>
                                        <p:attrNameLst>
                                          <p:attrName>style.visibility</p:attrName>
                                        </p:attrNameLst>
                                      </p:cBhvr>
                                      <p:to>
                                        <p:strVal val="visible"/>
                                      </p:to>
                                    </p:set>
                                    <p:animEffect transition="in" filter="fade">
                                      <p:cBhvr>
                                        <p:cTn id="27" dur="500"/>
                                        <p:tgtEl>
                                          <p:spTgt spid="144896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48963">
                                            <p:txEl>
                                              <p:pRg st="5" end="5"/>
                                            </p:txEl>
                                          </p:spTgt>
                                        </p:tgtEl>
                                        <p:attrNameLst>
                                          <p:attrName>style.visibility</p:attrName>
                                        </p:attrNameLst>
                                      </p:cBhvr>
                                      <p:to>
                                        <p:strVal val="visible"/>
                                      </p:to>
                                    </p:set>
                                    <p:animEffect transition="in" filter="fade">
                                      <p:cBhvr>
                                        <p:cTn id="30" dur="500"/>
                                        <p:tgtEl>
                                          <p:spTgt spid="144896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48963">
                                            <p:txEl>
                                              <p:pRg st="6" end="6"/>
                                            </p:txEl>
                                          </p:spTgt>
                                        </p:tgtEl>
                                        <p:attrNameLst>
                                          <p:attrName>style.visibility</p:attrName>
                                        </p:attrNameLst>
                                      </p:cBhvr>
                                      <p:to>
                                        <p:strVal val="visible"/>
                                      </p:to>
                                    </p:set>
                                    <p:animEffect transition="in" filter="fade">
                                      <p:cBhvr>
                                        <p:cTn id="33" dur="500"/>
                                        <p:tgtEl>
                                          <p:spTgt spid="144896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448963">
                                            <p:txEl>
                                              <p:pRg st="7" end="7"/>
                                            </p:txEl>
                                          </p:spTgt>
                                        </p:tgtEl>
                                        <p:attrNameLst>
                                          <p:attrName>style.visibility</p:attrName>
                                        </p:attrNameLst>
                                      </p:cBhvr>
                                      <p:to>
                                        <p:strVal val="visible"/>
                                      </p:to>
                                    </p:set>
                                    <p:animEffect transition="in" filter="fade">
                                      <p:cBhvr>
                                        <p:cTn id="38" dur="500"/>
                                        <p:tgtEl>
                                          <p:spTgt spid="14489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8963" grpId="0" build="p" autoUpdateAnimBg="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762000" y="617538"/>
            <a:ext cx="7772400" cy="1143000"/>
          </a:xfrm>
        </p:spPr>
        <p:txBody>
          <a:bodyPr/>
          <a:lstStyle/>
          <a:p>
            <a:pPr algn="ctr" eaLnBrk="1" hangingPunct="1"/>
            <a:r>
              <a:rPr lang="en-US" sz="4000">
                <a:latin typeface="Times" pitchFamily="-107" charset="0"/>
                <a:ea typeface="ＭＳ Ｐゴシック" pitchFamily="-107" charset="-128"/>
                <a:cs typeface="ＭＳ Ｐゴシック" pitchFamily="-107" charset="-128"/>
              </a:rPr>
              <a:t>The Different Roles </a:t>
            </a:r>
            <a:br>
              <a:rPr lang="en-US" sz="4000">
                <a:latin typeface="Times" pitchFamily="-107" charset="0"/>
                <a:ea typeface="ＭＳ Ｐゴシック" pitchFamily="-107" charset="-128"/>
                <a:cs typeface="ＭＳ Ｐゴシック" pitchFamily="-107" charset="-128"/>
              </a:rPr>
            </a:br>
            <a:r>
              <a:rPr lang="en-US" sz="4000">
                <a:latin typeface="Times" pitchFamily="-107" charset="0"/>
                <a:ea typeface="ＭＳ Ｐゴシック" pitchFamily="-107" charset="-128"/>
                <a:cs typeface="ＭＳ Ｐゴシック" pitchFamily="-107" charset="-128"/>
              </a:rPr>
              <a:t>of the Listener: Summary</a:t>
            </a:r>
            <a:endParaRPr lang="en-US">
              <a:latin typeface="Times" pitchFamily="-107" charset="0"/>
              <a:ea typeface="ＭＳ Ｐゴシック" pitchFamily="-107" charset="-128"/>
              <a:cs typeface="ＭＳ Ｐゴシック" pitchFamily="-107" charset="-128"/>
            </a:endParaRPr>
          </a:p>
        </p:txBody>
      </p:sp>
      <p:sp>
        <p:nvSpPr>
          <p:cNvPr id="1395715" name="Rectangle 3"/>
          <p:cNvSpPr>
            <a:spLocks noGrp="1" noChangeArrowheads="1"/>
          </p:cNvSpPr>
          <p:nvPr>
            <p:ph type="body" idx="1"/>
          </p:nvPr>
        </p:nvSpPr>
        <p:spPr>
          <a:xfrm>
            <a:off x="609600" y="1981200"/>
            <a:ext cx="8345488" cy="4151313"/>
          </a:xfrm>
        </p:spPr>
        <p:txBody>
          <a:bodyPr/>
          <a:lstStyle/>
          <a:p>
            <a:pPr lvl="1" eaLnBrk="1" hangingPunct="1">
              <a:buClrTx/>
              <a:buFont typeface="Times" pitchFamily="-107" charset="0"/>
              <a:buChar char="•"/>
            </a:pPr>
            <a:r>
              <a:rPr sz="2400" b="1" noProof="1">
                <a:solidFill>
                  <a:srgbClr val="000000"/>
                </a:solidFill>
                <a:latin typeface="Times" pitchFamily="-107" charset="0"/>
              </a:rPr>
              <a:t>Excluded from Skinner’s use of “listener”</a:t>
            </a:r>
            <a:r>
              <a:rPr sz="2400" noProof="1">
                <a:solidFill>
                  <a:srgbClr val="000000"/>
                </a:solidFill>
                <a:latin typeface="Times" pitchFamily="-107" charset="0"/>
              </a:rPr>
              <a:t> </a:t>
            </a:r>
          </a:p>
          <a:p>
            <a:pPr lvl="1" eaLnBrk="1" hangingPunct="1">
              <a:buClrTx/>
              <a:buFont typeface="Times" pitchFamily="-107" charset="0"/>
              <a:buChar char="•"/>
            </a:pPr>
            <a:r>
              <a:rPr sz="2400" noProof="1">
                <a:solidFill>
                  <a:srgbClr val="000000"/>
                </a:solidFill>
                <a:latin typeface="Times" pitchFamily="-107" charset="0"/>
              </a:rPr>
              <a:t>Verbal behaviors </a:t>
            </a:r>
            <a:r>
              <a:rPr sz="2400" b="1" noProof="1">
                <a:solidFill>
                  <a:srgbClr val="000000"/>
                </a:solidFill>
                <a:latin typeface="Times" pitchFamily="-107" charset="0"/>
              </a:rPr>
              <a:t>(“listener” becomes a covert speaker)</a:t>
            </a:r>
          </a:p>
          <a:p>
            <a:pPr lvl="1" eaLnBrk="1" hangingPunct="1">
              <a:buClrTx/>
              <a:buFont typeface="Times" pitchFamily="-107" charset="0"/>
              <a:buChar char="•"/>
            </a:pPr>
            <a:r>
              <a:rPr sz="2400" noProof="1">
                <a:solidFill>
                  <a:srgbClr val="000000"/>
                </a:solidFill>
                <a:latin typeface="Times" pitchFamily="-107" charset="0"/>
              </a:rPr>
              <a:t>As a covert speaker all the verbal operants are possible</a:t>
            </a:r>
          </a:p>
          <a:p>
            <a:pPr lvl="1" eaLnBrk="1" hangingPunct="1">
              <a:buClrTx/>
              <a:buFont typeface="Times" pitchFamily="-107" charset="0"/>
              <a:buChar char="•"/>
            </a:pPr>
            <a:r>
              <a:rPr lang="en-US" sz="2400">
                <a:latin typeface="Times" pitchFamily="-107" charset="0"/>
              </a:rPr>
              <a:t>When Skinner says “Linguists and psycholinguists are primarily concerned with the behavior of the listener”  (Skinner, 1978, p. 122), it this covert verbal behavior that they are interested in (e.g., thinking, understanding, </a:t>
            </a:r>
            <a:r>
              <a:rPr sz="2400" noProof="1">
                <a:solidFill>
                  <a:srgbClr val="000000"/>
                </a:solidFill>
                <a:latin typeface="Times" pitchFamily="-107" charset="0"/>
              </a:rPr>
              <a:t>problem solving, </a:t>
            </a:r>
            <a:r>
              <a:rPr lang="en-US" sz="2400">
                <a:latin typeface="Times" pitchFamily="-107" charset="0"/>
              </a:rPr>
              <a:t>processing)</a:t>
            </a:r>
          </a:p>
          <a:p>
            <a:pPr lvl="1" eaLnBrk="1" hangingPunct="1">
              <a:buClrTx/>
              <a:buFont typeface="Times" pitchFamily="-107" charset="0"/>
              <a:buChar char="•"/>
            </a:pPr>
            <a:endParaRPr lang="en-US" sz="1800">
              <a:solidFill>
                <a:srgbClr val="000000"/>
              </a:solidFill>
              <a:latin typeface="Times" pitchFamily="-107"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95715">
                                            <p:txEl>
                                              <p:pRg st="0" end="0"/>
                                            </p:txEl>
                                          </p:spTgt>
                                        </p:tgtEl>
                                        <p:attrNameLst>
                                          <p:attrName>style.visibility</p:attrName>
                                        </p:attrNameLst>
                                      </p:cBhvr>
                                      <p:to>
                                        <p:strVal val="visible"/>
                                      </p:to>
                                    </p:set>
                                    <p:animEffect transition="in" filter="fade">
                                      <p:cBhvr>
                                        <p:cTn id="7" dur="500"/>
                                        <p:tgtEl>
                                          <p:spTgt spid="13957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95715">
                                            <p:txEl>
                                              <p:pRg st="1" end="1"/>
                                            </p:txEl>
                                          </p:spTgt>
                                        </p:tgtEl>
                                        <p:attrNameLst>
                                          <p:attrName>style.visibility</p:attrName>
                                        </p:attrNameLst>
                                      </p:cBhvr>
                                      <p:to>
                                        <p:strVal val="visible"/>
                                      </p:to>
                                    </p:set>
                                    <p:animEffect transition="in" filter="fade">
                                      <p:cBhvr>
                                        <p:cTn id="12" dur="500"/>
                                        <p:tgtEl>
                                          <p:spTgt spid="13957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95715">
                                            <p:txEl>
                                              <p:pRg st="2" end="2"/>
                                            </p:txEl>
                                          </p:spTgt>
                                        </p:tgtEl>
                                        <p:attrNameLst>
                                          <p:attrName>style.visibility</p:attrName>
                                        </p:attrNameLst>
                                      </p:cBhvr>
                                      <p:to>
                                        <p:strVal val="visible"/>
                                      </p:to>
                                    </p:set>
                                    <p:animEffect transition="in" filter="fade">
                                      <p:cBhvr>
                                        <p:cTn id="17" dur="500"/>
                                        <p:tgtEl>
                                          <p:spTgt spid="13957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95715">
                                            <p:txEl>
                                              <p:pRg st="3" end="3"/>
                                            </p:txEl>
                                          </p:spTgt>
                                        </p:tgtEl>
                                        <p:attrNameLst>
                                          <p:attrName>style.visibility</p:attrName>
                                        </p:attrNameLst>
                                      </p:cBhvr>
                                      <p:to>
                                        <p:strVal val="visible"/>
                                      </p:to>
                                    </p:set>
                                    <p:animEffect transition="in" filter="fade">
                                      <p:cBhvr>
                                        <p:cTn id="22" dur="500"/>
                                        <p:tgtEl>
                                          <p:spTgt spid="13957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5715" grpId="0" build="p" autoUpdateAnimBg="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762000" y="617538"/>
            <a:ext cx="7772400" cy="1143000"/>
          </a:xfrm>
        </p:spPr>
        <p:txBody>
          <a:bodyPr/>
          <a:lstStyle/>
          <a:p>
            <a:pPr algn="ctr" eaLnBrk="1" hangingPunct="1"/>
            <a:r>
              <a:rPr lang="en-US">
                <a:latin typeface="Times" pitchFamily="-107" charset="0"/>
                <a:ea typeface="ＭＳ Ｐゴシック" pitchFamily="-107" charset="-128"/>
                <a:cs typeface="ＭＳ Ｐゴシック" pitchFamily="-107" charset="-128"/>
              </a:rPr>
              <a:t/>
            </a:r>
            <a:br>
              <a:rPr lang="en-US">
                <a:latin typeface="Times" pitchFamily="-107" charset="0"/>
                <a:ea typeface="ＭＳ Ｐゴシック" pitchFamily="-107" charset="-128"/>
                <a:cs typeface="ＭＳ Ｐゴシック" pitchFamily="-107" charset="-128"/>
              </a:rPr>
            </a:br>
            <a:r>
              <a:rPr lang="en-US">
                <a:latin typeface="Times" pitchFamily="-107" charset="0"/>
                <a:ea typeface="ＭＳ Ｐゴシック" pitchFamily="-107" charset="-128"/>
                <a:cs typeface="ＭＳ Ｐゴシック" pitchFamily="-107" charset="-128"/>
              </a:rPr>
              <a:t> </a:t>
            </a:r>
            <a:r>
              <a:rPr lang="en-US" sz="4000">
                <a:latin typeface="Times" pitchFamily="-107" charset="0"/>
                <a:ea typeface="ＭＳ Ｐゴシック" pitchFamily="-107" charset="-128"/>
                <a:cs typeface="ＭＳ Ｐゴシック" pitchFamily="-107" charset="-128"/>
              </a:rPr>
              <a:t>The Role of the Listener:</a:t>
            </a:r>
            <a:br>
              <a:rPr lang="en-US" sz="4000">
                <a:latin typeface="Times" pitchFamily="-107" charset="0"/>
                <a:ea typeface="ＭＳ Ｐゴシック" pitchFamily="-107" charset="-128"/>
                <a:cs typeface="ＭＳ Ｐゴシック" pitchFamily="-107" charset="-128"/>
              </a:rPr>
            </a:br>
            <a:r>
              <a:rPr lang="en-US" sz="4000">
                <a:latin typeface="Times" pitchFamily="-107" charset="0"/>
                <a:ea typeface="ＭＳ Ｐゴシック" pitchFamily="-107" charset="-128"/>
                <a:cs typeface="ＭＳ Ｐゴシック" pitchFamily="-107" charset="-128"/>
              </a:rPr>
              <a:t>What’s Missing?</a:t>
            </a:r>
          </a:p>
        </p:txBody>
      </p:sp>
      <p:sp>
        <p:nvSpPr>
          <p:cNvPr id="1458179" name="Rectangle 3"/>
          <p:cNvSpPr>
            <a:spLocks noGrp="1" noChangeArrowheads="1"/>
          </p:cNvSpPr>
          <p:nvPr>
            <p:ph type="body" idx="1"/>
          </p:nvPr>
        </p:nvSpPr>
        <p:spPr>
          <a:xfrm>
            <a:off x="304800" y="2057400"/>
            <a:ext cx="8650288" cy="4075113"/>
          </a:xfrm>
        </p:spPr>
        <p:txBody>
          <a:bodyPr/>
          <a:lstStyle/>
          <a:p>
            <a:pPr eaLnBrk="1" hangingPunct="1">
              <a:lnSpc>
                <a:spcPct val="90000"/>
              </a:lnSpc>
              <a:buFont typeface="Times" pitchFamily="-107" charset="0"/>
              <a:buChar char="•"/>
            </a:pPr>
            <a:r>
              <a:rPr sz="2400" b="1" noProof="1">
                <a:solidFill>
                  <a:srgbClr val="000000"/>
                </a:solidFill>
                <a:latin typeface="Times" pitchFamily="-107" charset="0"/>
                <a:ea typeface="ＭＳ Ｐゴシック" pitchFamily="-107" charset="-128"/>
                <a:cs typeface="ＭＳ Ｐゴシック" pitchFamily="-107" charset="-128"/>
              </a:rPr>
              <a:t>What aspects of the listener are missing from </a:t>
            </a:r>
            <a:r>
              <a:rPr sz="2400" b="1" i="1" noProof="1">
                <a:solidFill>
                  <a:srgbClr val="000000"/>
                </a:solidFill>
                <a:latin typeface="Times" pitchFamily="-107" charset="0"/>
                <a:ea typeface="ＭＳ Ｐゴシック" pitchFamily="-107" charset="-128"/>
                <a:cs typeface="ＭＳ Ｐゴシック" pitchFamily="-107" charset="-128"/>
              </a:rPr>
              <a:t>Verbal Behavior</a:t>
            </a:r>
            <a:r>
              <a:rPr sz="2400" b="1" noProof="1">
                <a:solidFill>
                  <a:srgbClr val="000000"/>
                </a:solidFill>
                <a:latin typeface="Times" pitchFamily="-107" charset="0"/>
                <a:ea typeface="ＭＳ Ｐゴシック" pitchFamily="-107" charset="-128"/>
                <a:cs typeface="ＭＳ Ｐゴシック" pitchFamily="-107" charset="-128"/>
              </a:rPr>
              <a:t>?</a:t>
            </a: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Skinner conceded in his 1989 paper “The behavior of the listener” that indeed the book </a:t>
            </a:r>
            <a:r>
              <a:rPr sz="2400" i="1" noProof="1">
                <a:solidFill>
                  <a:srgbClr val="000000"/>
                </a:solidFill>
                <a:latin typeface="Times" pitchFamily="-107" charset="0"/>
                <a:ea typeface="ＭＳ Ｐゴシック" pitchFamily="-107" charset="-128"/>
                <a:cs typeface="ＭＳ Ｐゴシック" pitchFamily="-107" charset="-128"/>
              </a:rPr>
              <a:t>Verbal Behavior</a:t>
            </a:r>
            <a:r>
              <a:rPr sz="2400" noProof="1">
                <a:solidFill>
                  <a:srgbClr val="000000"/>
                </a:solidFill>
                <a:latin typeface="Times" pitchFamily="-107" charset="0"/>
                <a:ea typeface="ＭＳ Ｐゴシック" pitchFamily="-107" charset="-128"/>
                <a:cs typeface="ＭＳ Ｐゴシック" pitchFamily="-107" charset="-128"/>
              </a:rPr>
              <a:t> contained “Little direct discussion of listening” (p. 86)</a:t>
            </a: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A detailed analysis of what is traditionally called “receptive language” is missing</a:t>
            </a:r>
          </a:p>
          <a:p>
            <a:pPr eaLnBrk="1" hangingPunct="1">
              <a:lnSpc>
                <a:spcPct val="90000"/>
              </a:lnSpc>
              <a:buFont typeface="Times" pitchFamily="-107" charset="0"/>
              <a:buChar char="•"/>
            </a:pPr>
            <a:endParaRPr sz="2400" noProof="1">
              <a:solidFill>
                <a:srgbClr val="000000"/>
              </a:solidFill>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endParaRPr sz="2400" noProof="1">
              <a:solidFill>
                <a:srgbClr val="000000"/>
              </a:solidFill>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endParaRPr sz="1800" noProof="1">
              <a:solidFill>
                <a:srgbClr val="000000"/>
              </a:solidFill>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endParaRPr sz="1800" noProof="1">
              <a:solidFill>
                <a:srgbClr val="000000"/>
              </a:solidFill>
              <a:latin typeface="Times" pitchFamily="-107" charset="0"/>
              <a:ea typeface="ＭＳ Ｐゴシック" pitchFamily="-107" charset="-128"/>
              <a:cs typeface="ＭＳ Ｐゴシック" pitchFamily="-107" charset="-128"/>
            </a:endParaRPr>
          </a:p>
          <a:p>
            <a:pPr lvl="2" eaLnBrk="1" hangingPunct="1">
              <a:lnSpc>
                <a:spcPct val="90000"/>
              </a:lnSpc>
              <a:buFont typeface="Times" pitchFamily="-107" charset="0"/>
              <a:buChar char="•"/>
            </a:pPr>
            <a:endParaRPr sz="1400" noProof="1">
              <a:solidFill>
                <a:srgbClr val="000000"/>
              </a:solidFill>
              <a:latin typeface="Times" pitchFamily="-107" charset="0"/>
              <a:ea typeface="ＭＳ Ｐゴシック" pitchFamily="-107" charset="-128"/>
            </a:endParaRPr>
          </a:p>
          <a:p>
            <a:pPr lvl="2" eaLnBrk="1" hangingPunct="1">
              <a:lnSpc>
                <a:spcPct val="90000"/>
              </a:lnSpc>
            </a:pPr>
            <a:endParaRPr lang="en-US" sz="1400">
              <a:latin typeface="Times" pitchFamily="-107" charset="0"/>
              <a:ea typeface="ＭＳ Ｐゴシック" pitchFamily="-107"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8179">
                                            <p:txEl>
                                              <p:pRg st="0" end="0"/>
                                            </p:txEl>
                                          </p:spTgt>
                                        </p:tgtEl>
                                        <p:attrNameLst>
                                          <p:attrName>style.visibility</p:attrName>
                                        </p:attrNameLst>
                                      </p:cBhvr>
                                      <p:to>
                                        <p:strVal val="visible"/>
                                      </p:to>
                                    </p:set>
                                    <p:animEffect transition="in" filter="fade">
                                      <p:cBhvr>
                                        <p:cTn id="7" dur="500"/>
                                        <p:tgtEl>
                                          <p:spTgt spid="14581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8179">
                                            <p:txEl>
                                              <p:pRg st="1" end="1"/>
                                            </p:txEl>
                                          </p:spTgt>
                                        </p:tgtEl>
                                        <p:attrNameLst>
                                          <p:attrName>style.visibility</p:attrName>
                                        </p:attrNameLst>
                                      </p:cBhvr>
                                      <p:to>
                                        <p:strVal val="visible"/>
                                      </p:to>
                                    </p:set>
                                    <p:animEffect transition="in" filter="fade">
                                      <p:cBhvr>
                                        <p:cTn id="12" dur="500"/>
                                        <p:tgtEl>
                                          <p:spTgt spid="14581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8179">
                                            <p:txEl>
                                              <p:pRg st="2" end="2"/>
                                            </p:txEl>
                                          </p:spTgt>
                                        </p:tgtEl>
                                        <p:attrNameLst>
                                          <p:attrName>style.visibility</p:attrName>
                                        </p:attrNameLst>
                                      </p:cBhvr>
                                      <p:to>
                                        <p:strVal val="visible"/>
                                      </p:to>
                                    </p:set>
                                    <p:animEffect transition="in" filter="fade">
                                      <p:cBhvr>
                                        <p:cTn id="17" dur="500"/>
                                        <p:tgtEl>
                                          <p:spTgt spid="1458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8179" grpId="0" build="p" autoUpdateAnimBg="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62000" y="617538"/>
            <a:ext cx="7772400" cy="1143000"/>
          </a:xfrm>
        </p:spPr>
        <p:txBody>
          <a:bodyPr/>
          <a:lstStyle/>
          <a:p>
            <a:pPr algn="ctr" eaLnBrk="1" hangingPunct="1"/>
            <a:r>
              <a:rPr lang="en-US">
                <a:latin typeface="Times" pitchFamily="-107" charset="0"/>
                <a:ea typeface="ＭＳ Ｐゴシック" pitchFamily="-107" charset="-128"/>
                <a:cs typeface="ＭＳ Ｐゴシック" pitchFamily="-107" charset="-128"/>
              </a:rPr>
              <a:t/>
            </a:r>
            <a:br>
              <a:rPr lang="en-US">
                <a:latin typeface="Times" pitchFamily="-107" charset="0"/>
                <a:ea typeface="ＭＳ Ｐゴシック" pitchFamily="-107" charset="-128"/>
                <a:cs typeface="ＭＳ Ｐゴシック" pitchFamily="-107" charset="-128"/>
              </a:rPr>
            </a:br>
            <a:r>
              <a:rPr lang="en-US">
                <a:latin typeface="Times" pitchFamily="-107" charset="0"/>
                <a:ea typeface="ＭＳ Ｐゴシック" pitchFamily="-107" charset="-128"/>
                <a:cs typeface="ＭＳ Ｐゴシック" pitchFamily="-107" charset="-128"/>
              </a:rPr>
              <a:t> </a:t>
            </a:r>
            <a:r>
              <a:rPr lang="en-US" sz="4000">
                <a:latin typeface="Times" pitchFamily="-107" charset="0"/>
                <a:ea typeface="ＭＳ Ｐゴシック" pitchFamily="-107" charset="-128"/>
                <a:cs typeface="ＭＳ Ｐゴシック" pitchFamily="-107" charset="-128"/>
              </a:rPr>
              <a:t>The Role of the Listener:</a:t>
            </a:r>
            <a:br>
              <a:rPr lang="en-US" sz="4000">
                <a:latin typeface="Times" pitchFamily="-107" charset="0"/>
                <a:ea typeface="ＭＳ Ｐゴシック" pitchFamily="-107" charset="-128"/>
                <a:cs typeface="ＭＳ Ｐゴシック" pitchFamily="-107" charset="-128"/>
              </a:rPr>
            </a:br>
            <a:r>
              <a:rPr lang="en-US" sz="4000">
                <a:latin typeface="Times" pitchFamily="-107" charset="0"/>
                <a:ea typeface="ＭＳ Ｐゴシック" pitchFamily="-107" charset="-128"/>
                <a:cs typeface="ＭＳ Ｐゴシック" pitchFamily="-107" charset="-128"/>
              </a:rPr>
              <a:t>What’s Missing?</a:t>
            </a:r>
          </a:p>
        </p:txBody>
      </p:sp>
      <p:sp>
        <p:nvSpPr>
          <p:cNvPr id="1462275" name="Rectangle 3"/>
          <p:cNvSpPr>
            <a:spLocks noGrp="1" noChangeArrowheads="1"/>
          </p:cNvSpPr>
          <p:nvPr>
            <p:ph type="body" idx="1"/>
          </p:nvPr>
        </p:nvSpPr>
        <p:spPr>
          <a:xfrm>
            <a:off x="304800" y="2057400"/>
            <a:ext cx="8650288" cy="4075113"/>
          </a:xfrm>
        </p:spPr>
        <p:txBody>
          <a:bodyPr/>
          <a:lstStyle/>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There is not a systematic analysis of verbal stimulus control over nonverbal operant behavior (many examples, however) </a:t>
            </a: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Similar to the type of analysis found for mand, tact, intraverbal, etc., and their controlling variables</a:t>
            </a: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More specifically, an analysis of </a:t>
            </a:r>
            <a:r>
              <a:rPr sz="2400" b="1" noProof="1">
                <a:solidFill>
                  <a:srgbClr val="000000"/>
                </a:solidFill>
                <a:latin typeface="Times" pitchFamily="-107" charset="0"/>
                <a:ea typeface="ＭＳ Ｐゴシック" pitchFamily="-107" charset="-128"/>
                <a:cs typeface="ＭＳ Ｐゴシック" pitchFamily="-107" charset="-128"/>
              </a:rPr>
              <a:t>verbal</a:t>
            </a:r>
            <a:r>
              <a:rPr sz="2400" noProof="1">
                <a:solidFill>
                  <a:srgbClr val="000000"/>
                </a:solidFill>
                <a:latin typeface="Times" pitchFamily="-107" charset="0"/>
                <a:ea typeface="ＭＳ Ｐゴシック" pitchFamily="-107" charset="-128"/>
                <a:cs typeface="ＭＳ Ｐゴシック" pitchFamily="-107" charset="-128"/>
              </a:rPr>
              <a:t> conditional discriminative stimuli (CS</a:t>
            </a:r>
            <a:r>
              <a:rPr sz="2400" baseline="30000" noProof="1">
                <a:solidFill>
                  <a:srgbClr val="000000"/>
                </a:solidFill>
                <a:latin typeface="Times" pitchFamily="-107" charset="0"/>
                <a:ea typeface="ＭＳ Ｐゴシック" pitchFamily="-107" charset="-128"/>
                <a:cs typeface="ＭＳ Ｐゴシック" pitchFamily="-107" charset="-128"/>
              </a:rPr>
              <a:t>D</a:t>
            </a:r>
            <a:r>
              <a:rPr sz="2400" noProof="1">
                <a:solidFill>
                  <a:srgbClr val="000000"/>
                </a:solidFill>
                <a:latin typeface="Times" pitchFamily="-107" charset="0"/>
                <a:ea typeface="ＭＳ Ｐゴシック" pitchFamily="-107" charset="-128"/>
                <a:cs typeface="ＭＳ Ｐゴシック" pitchFamily="-107" charset="-128"/>
              </a:rPr>
              <a:t>s) that evoke nonverbal behaviors is missing</a:t>
            </a: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Skinner did talk about the “compound verbal stimulus” (p. 76) in relation to the intraverbal</a:t>
            </a: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Catania (1998) identified the importance of verbal conditional discriminations to all of verbal behavior</a:t>
            </a:r>
            <a:endParaRPr sz="2000" noProof="1">
              <a:solidFill>
                <a:srgbClr val="000000"/>
              </a:solidFill>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endParaRPr sz="2000" noProof="1">
              <a:solidFill>
                <a:srgbClr val="000000"/>
              </a:solidFill>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endParaRPr sz="1600" noProof="1">
              <a:solidFill>
                <a:srgbClr val="000000"/>
              </a:solidFill>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endParaRPr sz="1600" noProof="1">
              <a:solidFill>
                <a:srgbClr val="000000"/>
              </a:solidFill>
              <a:latin typeface="Times" pitchFamily="-107" charset="0"/>
              <a:ea typeface="ＭＳ Ｐゴシック" pitchFamily="-107" charset="-128"/>
              <a:cs typeface="ＭＳ Ｐゴシック" pitchFamily="-107" charset="-128"/>
            </a:endParaRPr>
          </a:p>
          <a:p>
            <a:pPr lvl="2" eaLnBrk="1" hangingPunct="1">
              <a:lnSpc>
                <a:spcPct val="90000"/>
              </a:lnSpc>
              <a:buFont typeface="Times" pitchFamily="-107" charset="0"/>
              <a:buChar char="•"/>
            </a:pPr>
            <a:endParaRPr sz="1200" noProof="1">
              <a:solidFill>
                <a:srgbClr val="000000"/>
              </a:solidFill>
              <a:latin typeface="Times" pitchFamily="-107" charset="0"/>
              <a:ea typeface="ＭＳ Ｐゴシック" pitchFamily="-107" charset="-128"/>
            </a:endParaRPr>
          </a:p>
          <a:p>
            <a:pPr lvl="2" eaLnBrk="1" hangingPunct="1">
              <a:lnSpc>
                <a:spcPct val="90000"/>
              </a:lnSpc>
            </a:pPr>
            <a:endParaRPr lang="en-US" sz="1200">
              <a:latin typeface="Times" pitchFamily="-107" charset="0"/>
              <a:ea typeface="ＭＳ Ｐゴシック" pitchFamily="-107"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62275">
                                            <p:txEl>
                                              <p:pRg st="0" end="0"/>
                                            </p:txEl>
                                          </p:spTgt>
                                        </p:tgtEl>
                                        <p:attrNameLst>
                                          <p:attrName>style.visibility</p:attrName>
                                        </p:attrNameLst>
                                      </p:cBhvr>
                                      <p:to>
                                        <p:strVal val="visible"/>
                                      </p:to>
                                    </p:set>
                                    <p:animEffect transition="in" filter="fade">
                                      <p:cBhvr>
                                        <p:cTn id="7" dur="500"/>
                                        <p:tgtEl>
                                          <p:spTgt spid="14622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62275">
                                            <p:txEl>
                                              <p:pRg st="1" end="1"/>
                                            </p:txEl>
                                          </p:spTgt>
                                        </p:tgtEl>
                                        <p:attrNameLst>
                                          <p:attrName>style.visibility</p:attrName>
                                        </p:attrNameLst>
                                      </p:cBhvr>
                                      <p:to>
                                        <p:strVal val="visible"/>
                                      </p:to>
                                    </p:set>
                                    <p:animEffect transition="in" filter="fade">
                                      <p:cBhvr>
                                        <p:cTn id="12" dur="500"/>
                                        <p:tgtEl>
                                          <p:spTgt spid="14622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62275">
                                            <p:txEl>
                                              <p:pRg st="2" end="2"/>
                                            </p:txEl>
                                          </p:spTgt>
                                        </p:tgtEl>
                                        <p:attrNameLst>
                                          <p:attrName>style.visibility</p:attrName>
                                        </p:attrNameLst>
                                      </p:cBhvr>
                                      <p:to>
                                        <p:strVal val="visible"/>
                                      </p:to>
                                    </p:set>
                                    <p:animEffect transition="in" filter="fade">
                                      <p:cBhvr>
                                        <p:cTn id="17" dur="500"/>
                                        <p:tgtEl>
                                          <p:spTgt spid="14622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62275">
                                            <p:txEl>
                                              <p:pRg st="3" end="3"/>
                                            </p:txEl>
                                          </p:spTgt>
                                        </p:tgtEl>
                                        <p:attrNameLst>
                                          <p:attrName>style.visibility</p:attrName>
                                        </p:attrNameLst>
                                      </p:cBhvr>
                                      <p:to>
                                        <p:strVal val="visible"/>
                                      </p:to>
                                    </p:set>
                                    <p:animEffect transition="in" filter="fade">
                                      <p:cBhvr>
                                        <p:cTn id="22" dur="500"/>
                                        <p:tgtEl>
                                          <p:spTgt spid="14622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62275">
                                            <p:txEl>
                                              <p:pRg st="4" end="4"/>
                                            </p:txEl>
                                          </p:spTgt>
                                        </p:tgtEl>
                                        <p:attrNameLst>
                                          <p:attrName>style.visibility</p:attrName>
                                        </p:attrNameLst>
                                      </p:cBhvr>
                                      <p:to>
                                        <p:strVal val="visible"/>
                                      </p:to>
                                    </p:set>
                                    <p:animEffect transition="in" filter="fade">
                                      <p:cBhvr>
                                        <p:cTn id="27" dur="500"/>
                                        <p:tgtEl>
                                          <p:spTgt spid="14622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2275" grpId="0" build="p" autoUpdateAnimBg="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lgn="ctr" eaLnBrk="1" hangingPunct="1"/>
            <a:r>
              <a:rPr lang="en-US" sz="4000">
                <a:latin typeface="Times" pitchFamily="-107" charset="0"/>
                <a:ea typeface="ＭＳ Ｐゴシック" pitchFamily="-107" charset="-128"/>
                <a:cs typeface="ＭＳ Ｐゴシック" pitchFamily="-107" charset="-128"/>
              </a:rPr>
              <a:t>The Role of the Listener:</a:t>
            </a:r>
            <a:br>
              <a:rPr lang="en-US" sz="4000">
                <a:latin typeface="Times" pitchFamily="-107" charset="0"/>
                <a:ea typeface="ＭＳ Ｐゴシック" pitchFamily="-107" charset="-128"/>
                <a:cs typeface="ＭＳ Ｐゴシック" pitchFamily="-107" charset="-128"/>
              </a:rPr>
            </a:br>
            <a:r>
              <a:rPr lang="en-US" sz="4000">
                <a:latin typeface="Times" pitchFamily="-107" charset="0"/>
                <a:ea typeface="ＭＳ Ｐゴシック" pitchFamily="-107" charset="-128"/>
                <a:cs typeface="ＭＳ Ｐゴシック" pitchFamily="-107" charset="-128"/>
              </a:rPr>
              <a:t>Verbal Conditional Discriminations</a:t>
            </a:r>
          </a:p>
        </p:txBody>
      </p:sp>
      <p:sp>
        <p:nvSpPr>
          <p:cNvPr id="1460227" name="Rectangle 3"/>
          <p:cNvSpPr>
            <a:spLocks noGrp="1" noChangeArrowheads="1"/>
          </p:cNvSpPr>
          <p:nvPr>
            <p:ph type="body" idx="1"/>
          </p:nvPr>
        </p:nvSpPr>
        <p:spPr>
          <a:xfrm>
            <a:off x="609600" y="2017713"/>
            <a:ext cx="8345488" cy="4114800"/>
          </a:xfrm>
        </p:spPr>
        <p:txBody>
          <a:bodyPr/>
          <a:lstStyle/>
          <a:p>
            <a:pPr eaLnBrk="1" hangingPunct="1">
              <a:lnSpc>
                <a:spcPct val="90000"/>
              </a:lnSpc>
              <a:buFont typeface="Times" pitchFamily="-107" charset="0"/>
              <a:buChar char="•"/>
            </a:pPr>
            <a:r>
              <a:rPr lang="en-US" sz="2400">
                <a:latin typeface="Times" pitchFamily="-107" charset="0"/>
                <a:ea typeface="ＭＳ Ｐゴシック" pitchFamily="-107" charset="-128"/>
                <a:cs typeface="ＭＳ Ｐゴシック" pitchFamily="-107" charset="-128"/>
              </a:rPr>
              <a:t>Verbal CS</a:t>
            </a:r>
            <a:r>
              <a:rPr lang="en-US" sz="2400" baseline="30000">
                <a:latin typeface="Times" pitchFamily="-107" charset="0"/>
                <a:ea typeface="ＭＳ Ｐゴシック" pitchFamily="-107" charset="-128"/>
                <a:cs typeface="ＭＳ Ｐゴシック" pitchFamily="-107" charset="-128"/>
              </a:rPr>
              <a:t>D</a:t>
            </a:r>
            <a:r>
              <a:rPr lang="en-US" sz="2400">
                <a:latin typeface="Times" pitchFamily="-107" charset="0"/>
                <a:ea typeface="ＭＳ Ｐゴシック" pitchFamily="-107" charset="-128"/>
                <a:cs typeface="ＭＳ Ｐゴシック" pitchFamily="-107" charset="-128"/>
              </a:rPr>
              <a:t>: Two components of a verbal antecedent where one verbal stimulus alters the evocative effect of the second verbal stimulus, and collectively they evoke a differential response</a:t>
            </a:r>
          </a:p>
          <a:p>
            <a:pPr eaLnBrk="1" hangingPunct="1">
              <a:lnSpc>
                <a:spcPct val="90000"/>
              </a:lnSpc>
              <a:buFont typeface="Times" pitchFamily="-107" charset="0"/>
              <a:buChar char="•"/>
            </a:pPr>
            <a:r>
              <a:rPr lang="en-US" sz="2400">
                <a:latin typeface="Times" pitchFamily="-107" charset="0"/>
                <a:ea typeface="ＭＳ Ｐゴシック" pitchFamily="-107" charset="-128"/>
                <a:cs typeface="ＭＳ Ｐゴシック" pitchFamily="-107" charset="-128"/>
              </a:rPr>
              <a:t>For example...</a:t>
            </a:r>
          </a:p>
          <a:p>
            <a:pPr lvl="1" eaLnBrk="1" hangingPunct="1">
              <a:lnSpc>
                <a:spcPct val="90000"/>
              </a:lnSpc>
              <a:buClrTx/>
              <a:buFont typeface="Times" pitchFamily="-107" charset="0"/>
              <a:buChar char="•"/>
            </a:pPr>
            <a:r>
              <a:rPr lang="en-US" sz="2000">
                <a:latin typeface="Times" pitchFamily="-107" charset="0"/>
              </a:rPr>
              <a:t>“Touch a </a:t>
            </a:r>
            <a:r>
              <a:rPr lang="en-US" sz="2000" b="1">
                <a:latin typeface="Times" pitchFamily="-107" charset="0"/>
              </a:rPr>
              <a:t>food</a:t>
            </a:r>
            <a:r>
              <a:rPr lang="en-US" sz="2000">
                <a:latin typeface="Times" pitchFamily="-107" charset="0"/>
              </a:rPr>
              <a:t>”</a:t>
            </a:r>
          </a:p>
          <a:p>
            <a:pPr lvl="1" eaLnBrk="1" hangingPunct="1">
              <a:lnSpc>
                <a:spcPct val="90000"/>
              </a:lnSpc>
              <a:buClrTx/>
              <a:buFont typeface="Times" pitchFamily="-107" charset="0"/>
              <a:buChar char="•"/>
            </a:pPr>
            <a:r>
              <a:rPr lang="en-US" sz="2000">
                <a:latin typeface="Times" pitchFamily="-107" charset="0"/>
              </a:rPr>
              <a:t>“Touch a hot </a:t>
            </a:r>
            <a:r>
              <a:rPr lang="en-US" sz="2000" b="1">
                <a:latin typeface="Times" pitchFamily="-107" charset="0"/>
              </a:rPr>
              <a:t>food</a:t>
            </a:r>
            <a:r>
              <a:rPr lang="en-US" sz="2000">
                <a:latin typeface="Times" pitchFamily="-107" charset="0"/>
              </a:rPr>
              <a:t>”</a:t>
            </a:r>
          </a:p>
          <a:p>
            <a:pPr lvl="1" eaLnBrk="1" hangingPunct="1">
              <a:lnSpc>
                <a:spcPct val="90000"/>
              </a:lnSpc>
              <a:buClrTx/>
              <a:buFont typeface="Times" pitchFamily="-107" charset="0"/>
              <a:buChar char="•"/>
            </a:pPr>
            <a:r>
              <a:rPr lang="en-US" sz="2000">
                <a:latin typeface="Times" pitchFamily="-107" charset="0"/>
              </a:rPr>
              <a:t>“Touch a breakfast </a:t>
            </a:r>
            <a:r>
              <a:rPr lang="en-US" sz="2000" b="1">
                <a:latin typeface="Times" pitchFamily="-107" charset="0"/>
              </a:rPr>
              <a:t>food</a:t>
            </a:r>
            <a:r>
              <a:rPr lang="en-US" sz="2000">
                <a:latin typeface="Times" pitchFamily="-107" charset="0"/>
              </a:rPr>
              <a:t>”</a:t>
            </a:r>
          </a:p>
          <a:p>
            <a:pPr lvl="1" eaLnBrk="1" hangingPunct="1">
              <a:lnSpc>
                <a:spcPct val="90000"/>
              </a:lnSpc>
              <a:buClrTx/>
              <a:buFont typeface="Times" pitchFamily="-107" charset="0"/>
              <a:buChar char="•"/>
            </a:pPr>
            <a:r>
              <a:rPr lang="en-US" sz="2000">
                <a:latin typeface="Times" pitchFamily="-107" charset="0"/>
              </a:rPr>
              <a:t>“Touch a sweet </a:t>
            </a:r>
            <a:r>
              <a:rPr lang="en-US" sz="2000" b="1">
                <a:latin typeface="Times" pitchFamily="-107" charset="0"/>
              </a:rPr>
              <a:t>food</a:t>
            </a:r>
            <a:r>
              <a:rPr lang="en-US" sz="2000">
                <a:latin typeface="Times" pitchFamily="-107" charset="0"/>
              </a:rPr>
              <a:t>” </a:t>
            </a:r>
          </a:p>
          <a:p>
            <a:pPr eaLnBrk="1" hangingPunct="1">
              <a:lnSpc>
                <a:spcPct val="90000"/>
              </a:lnSpc>
              <a:buFont typeface="Times" pitchFamily="-107" charset="0"/>
              <a:buChar char="•"/>
            </a:pPr>
            <a:r>
              <a:rPr lang="en-US" sz="2400">
                <a:latin typeface="Times" pitchFamily="-107" charset="0"/>
                <a:ea typeface="ＭＳ Ｐゴシック" pitchFamily="-107" charset="-128"/>
                <a:cs typeface="ＭＳ Ｐゴシック" pitchFamily="-107" charset="-128"/>
              </a:rPr>
              <a:t>Children with autism often have a difficult time acquiring behavior controlled by verbal CS</a:t>
            </a:r>
            <a:r>
              <a:rPr lang="en-US" sz="2400" baseline="30000">
                <a:latin typeface="Times" pitchFamily="-107" charset="0"/>
                <a:ea typeface="ＭＳ Ｐゴシック" pitchFamily="-107" charset="-128"/>
                <a:cs typeface="ＭＳ Ｐゴシック" pitchFamily="-107" charset="-128"/>
              </a:rPr>
              <a:t>D</a:t>
            </a:r>
            <a:r>
              <a:rPr lang="en-US" sz="2400">
                <a:latin typeface="Times" pitchFamily="-107" charset="0"/>
                <a:ea typeface="ＭＳ Ｐゴシック" pitchFamily="-107" charset="-128"/>
                <a:cs typeface="ＭＳ Ｐゴシック" pitchFamily="-107" charset="-128"/>
              </a:rPr>
              <a:t>s, especially as the components grow beyond 2</a:t>
            </a:r>
          </a:p>
          <a:p>
            <a:pPr eaLnBrk="1" hangingPunct="1">
              <a:lnSpc>
                <a:spcPct val="90000"/>
              </a:lnSpc>
              <a:buFont typeface="Times" pitchFamily="-107" charset="0"/>
              <a:buChar char="•"/>
            </a:pPr>
            <a:r>
              <a:rPr lang="en-US" sz="2400">
                <a:latin typeface="Times" pitchFamily="-107" charset="0"/>
                <a:ea typeface="ＭＳ Ｐゴシック" pitchFamily="-107" charset="-128"/>
                <a:cs typeface="ＭＳ Ｐゴシック" pitchFamily="-107" charset="-128"/>
              </a:rPr>
              <a:t>(Verbal CS</a:t>
            </a:r>
            <a:r>
              <a:rPr lang="en-US" sz="2400" baseline="30000">
                <a:latin typeface="Times" pitchFamily="-107" charset="0"/>
                <a:ea typeface="ＭＳ Ｐゴシック" pitchFamily="-107" charset="-128"/>
                <a:cs typeface="ＭＳ Ｐゴシック" pitchFamily="-107" charset="-128"/>
              </a:rPr>
              <a:t>D</a:t>
            </a:r>
            <a:r>
              <a:rPr lang="en-US" sz="2400">
                <a:latin typeface="Times" pitchFamily="-107" charset="0"/>
                <a:ea typeface="ＭＳ Ｐゴシック" pitchFamily="-107" charset="-128"/>
                <a:cs typeface="ＭＳ Ｐゴシック" pitchFamily="-107" charset="-128"/>
              </a:rPr>
              <a:t>s are also the main sources of control for most intraverbal behavior)</a:t>
            </a:r>
          </a:p>
          <a:p>
            <a:pPr eaLnBrk="1" hangingPunct="1">
              <a:lnSpc>
                <a:spcPct val="90000"/>
              </a:lnSpc>
              <a:buFont typeface="Times" pitchFamily="-107" charset="0"/>
              <a:buChar char="•"/>
            </a:pPr>
            <a:endParaRPr lang="en-US" sz="2000">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endParaRPr lang="en-US" sz="2000">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endParaRPr lang="en-US" sz="2000">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endParaRPr lang="en-US" sz="700">
              <a:solidFill>
                <a:srgbClr val="000000"/>
              </a:solidFill>
              <a:latin typeface="Times" pitchFamily="-107" charset="0"/>
              <a:ea typeface="ＭＳ Ｐゴシック" pitchFamily="-107" charset="-128"/>
              <a:cs typeface="ＭＳ Ｐゴシック" pitchFamily="-107"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60227">
                                            <p:txEl>
                                              <p:pRg st="0" end="0"/>
                                            </p:txEl>
                                          </p:spTgt>
                                        </p:tgtEl>
                                        <p:attrNameLst>
                                          <p:attrName>style.visibility</p:attrName>
                                        </p:attrNameLst>
                                      </p:cBhvr>
                                      <p:to>
                                        <p:strVal val="visible"/>
                                      </p:to>
                                    </p:set>
                                    <p:animEffect transition="in" filter="fade">
                                      <p:cBhvr>
                                        <p:cTn id="7" dur="500"/>
                                        <p:tgtEl>
                                          <p:spTgt spid="1460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60227">
                                            <p:txEl>
                                              <p:pRg st="1" end="1"/>
                                            </p:txEl>
                                          </p:spTgt>
                                        </p:tgtEl>
                                        <p:attrNameLst>
                                          <p:attrName>style.visibility</p:attrName>
                                        </p:attrNameLst>
                                      </p:cBhvr>
                                      <p:to>
                                        <p:strVal val="visible"/>
                                      </p:to>
                                    </p:set>
                                    <p:animEffect transition="in" filter="fade">
                                      <p:cBhvr>
                                        <p:cTn id="12" dur="500"/>
                                        <p:tgtEl>
                                          <p:spTgt spid="146022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60227">
                                            <p:txEl>
                                              <p:pRg st="2" end="2"/>
                                            </p:txEl>
                                          </p:spTgt>
                                        </p:tgtEl>
                                        <p:attrNameLst>
                                          <p:attrName>style.visibility</p:attrName>
                                        </p:attrNameLst>
                                      </p:cBhvr>
                                      <p:to>
                                        <p:strVal val="visible"/>
                                      </p:to>
                                    </p:set>
                                    <p:animEffect transition="in" filter="fade">
                                      <p:cBhvr>
                                        <p:cTn id="15" dur="500"/>
                                        <p:tgtEl>
                                          <p:spTgt spid="146022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60227">
                                            <p:txEl>
                                              <p:pRg st="3" end="3"/>
                                            </p:txEl>
                                          </p:spTgt>
                                        </p:tgtEl>
                                        <p:attrNameLst>
                                          <p:attrName>style.visibility</p:attrName>
                                        </p:attrNameLst>
                                      </p:cBhvr>
                                      <p:to>
                                        <p:strVal val="visible"/>
                                      </p:to>
                                    </p:set>
                                    <p:animEffect transition="in" filter="fade">
                                      <p:cBhvr>
                                        <p:cTn id="18" dur="500"/>
                                        <p:tgtEl>
                                          <p:spTgt spid="1460227">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60227">
                                            <p:txEl>
                                              <p:pRg st="4" end="4"/>
                                            </p:txEl>
                                          </p:spTgt>
                                        </p:tgtEl>
                                        <p:attrNameLst>
                                          <p:attrName>style.visibility</p:attrName>
                                        </p:attrNameLst>
                                      </p:cBhvr>
                                      <p:to>
                                        <p:strVal val="visible"/>
                                      </p:to>
                                    </p:set>
                                    <p:animEffect transition="in" filter="fade">
                                      <p:cBhvr>
                                        <p:cTn id="21" dur="500"/>
                                        <p:tgtEl>
                                          <p:spTgt spid="1460227">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60227">
                                            <p:txEl>
                                              <p:pRg st="5" end="5"/>
                                            </p:txEl>
                                          </p:spTgt>
                                        </p:tgtEl>
                                        <p:attrNameLst>
                                          <p:attrName>style.visibility</p:attrName>
                                        </p:attrNameLst>
                                      </p:cBhvr>
                                      <p:to>
                                        <p:strVal val="visible"/>
                                      </p:to>
                                    </p:set>
                                    <p:animEffect transition="in" filter="fade">
                                      <p:cBhvr>
                                        <p:cTn id="24" dur="500"/>
                                        <p:tgtEl>
                                          <p:spTgt spid="1460227">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60227">
                                            <p:txEl>
                                              <p:pRg st="6" end="6"/>
                                            </p:txEl>
                                          </p:spTgt>
                                        </p:tgtEl>
                                        <p:attrNameLst>
                                          <p:attrName>style.visibility</p:attrName>
                                        </p:attrNameLst>
                                      </p:cBhvr>
                                      <p:to>
                                        <p:strVal val="visible"/>
                                      </p:to>
                                    </p:set>
                                    <p:animEffect transition="in" filter="fade">
                                      <p:cBhvr>
                                        <p:cTn id="29" dur="500"/>
                                        <p:tgtEl>
                                          <p:spTgt spid="1460227">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460227">
                                            <p:txEl>
                                              <p:pRg st="7" end="7"/>
                                            </p:txEl>
                                          </p:spTgt>
                                        </p:tgtEl>
                                        <p:attrNameLst>
                                          <p:attrName>style.visibility</p:attrName>
                                        </p:attrNameLst>
                                      </p:cBhvr>
                                      <p:to>
                                        <p:strVal val="visible"/>
                                      </p:to>
                                    </p:set>
                                    <p:animEffect transition="in" filter="fade">
                                      <p:cBhvr>
                                        <p:cTn id="34" dur="500"/>
                                        <p:tgtEl>
                                          <p:spTgt spid="14602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0227" grpId="0" build="p" autoUpdateAnimBg="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304800"/>
            <a:ext cx="8562975" cy="1371600"/>
          </a:xfrm>
        </p:spPr>
        <p:txBody>
          <a:bodyPr/>
          <a:lstStyle/>
          <a:p>
            <a:pPr algn="ctr" eaLnBrk="1" hangingPunct="1"/>
            <a:r>
              <a:rPr lang="en-US" sz="4000">
                <a:latin typeface="Times" pitchFamily="-107" charset="0"/>
                <a:ea typeface="ＭＳ Ｐゴシック" pitchFamily="-107" charset="-128"/>
                <a:cs typeface="ＭＳ Ｐゴシック" pitchFamily="-107" charset="-128"/>
              </a:rPr>
              <a:t>The Role of the Listener: The Problem With Traditional Views</a:t>
            </a:r>
            <a:endParaRPr lang="en-US">
              <a:ea typeface="ＭＳ Ｐゴシック" pitchFamily="-107" charset="-128"/>
              <a:cs typeface="ＭＳ Ｐゴシック" pitchFamily="-107" charset="-128"/>
            </a:endParaRPr>
          </a:p>
        </p:txBody>
      </p:sp>
      <p:sp>
        <p:nvSpPr>
          <p:cNvPr id="1432579" name="Rectangle 3"/>
          <p:cNvSpPr>
            <a:spLocks noGrp="1" noChangeArrowheads="1"/>
          </p:cNvSpPr>
          <p:nvPr>
            <p:ph type="body" idx="1"/>
          </p:nvPr>
        </p:nvSpPr>
        <p:spPr>
          <a:xfrm>
            <a:off x="152400" y="2133600"/>
            <a:ext cx="8763000" cy="4114800"/>
          </a:xfrm>
        </p:spPr>
        <p:txBody>
          <a:bodyPr/>
          <a:lstStyle/>
          <a:p>
            <a:pPr eaLnBrk="1" hangingPunct="1">
              <a:lnSpc>
                <a:spcPct val="90000"/>
              </a:lnSpc>
              <a:buClrTx/>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“The traditional conception of verbal behavior... has generally implied that certain basic linguistic processes were common to both speaker and listener” (Skinner, 1957, p. 33)  </a:t>
            </a:r>
          </a:p>
          <a:p>
            <a:pPr eaLnBrk="1" hangingPunct="1">
              <a:lnSpc>
                <a:spcPct val="90000"/>
              </a:lnSpc>
              <a:buClrTx/>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“Theories of meaning are usually applied to both speaker and listener as if the meaning process were the same for both” (p. 33)</a:t>
            </a:r>
            <a:endParaRPr lang="en-US" sz="2400">
              <a:latin typeface="Times" pitchFamily="-107" charset="0"/>
              <a:ea typeface="ＭＳ Ｐゴシック" pitchFamily="-107" charset="-128"/>
              <a:cs typeface="ＭＳ Ｐゴシック" pitchFamily="-107" charset="-128"/>
            </a:endParaRPr>
          </a:p>
          <a:p>
            <a:pPr eaLnBrk="1" hangingPunct="1">
              <a:lnSpc>
                <a:spcPct val="90000"/>
              </a:lnSpc>
              <a:buClrTx/>
              <a:buFont typeface="Times" pitchFamily="-107" charset="0"/>
              <a:buChar char="•"/>
            </a:pPr>
            <a:r>
              <a:rPr lang="en-US" sz="2400">
                <a:latin typeface="Times" pitchFamily="-107" charset="0"/>
                <a:ea typeface="ＭＳ Ｐゴシック" pitchFamily="-107" charset="-128"/>
                <a:cs typeface="ＭＳ Ｐゴシック" pitchFamily="-107" charset="-128"/>
              </a:rPr>
              <a:t>For this reason Skinner avoided use of the common terms </a:t>
            </a:r>
            <a:r>
              <a:rPr lang="en-US" sz="2400" b="1">
                <a:latin typeface="Times" pitchFamily="-107" charset="0"/>
                <a:ea typeface="ＭＳ Ｐゴシック" pitchFamily="-107" charset="-128"/>
                <a:cs typeface="ＭＳ Ｐゴシック" pitchFamily="-107" charset="-128"/>
              </a:rPr>
              <a:t>expressive language</a:t>
            </a:r>
            <a:r>
              <a:rPr lang="en-US" sz="2400">
                <a:latin typeface="Times" pitchFamily="-107" charset="0"/>
                <a:ea typeface="ＭＳ Ｐゴシック" pitchFamily="-107" charset="-128"/>
                <a:cs typeface="ＭＳ Ｐゴシック" pitchFamily="-107" charset="-128"/>
              </a:rPr>
              <a:t> and </a:t>
            </a:r>
            <a:r>
              <a:rPr lang="en-US" sz="2400" b="1">
                <a:latin typeface="Times" pitchFamily="-107" charset="0"/>
                <a:ea typeface="ＭＳ Ｐゴシック" pitchFamily="-107" charset="-128"/>
                <a:cs typeface="ＭＳ Ｐゴシック" pitchFamily="-107" charset="-128"/>
              </a:rPr>
              <a:t>receptive language</a:t>
            </a:r>
            <a:r>
              <a:rPr lang="en-US" sz="2400">
                <a:latin typeface="Times" pitchFamily="-107" charset="0"/>
                <a:ea typeface="ＭＳ Ｐゴシック" pitchFamily="-107" charset="-128"/>
                <a:cs typeface="ＭＳ Ｐゴシック" pitchFamily="-107" charset="-128"/>
              </a:rPr>
              <a:t> because of the implication that they are merely different manifestations of the same underlying cognitive processes</a:t>
            </a:r>
          </a:p>
          <a:p>
            <a:pPr eaLnBrk="1" hangingPunct="1">
              <a:lnSpc>
                <a:spcPct val="90000"/>
              </a:lnSpc>
              <a:buClrTx/>
              <a:buFont typeface="Times" pitchFamily="-107" charset="0"/>
              <a:buChar char="•"/>
            </a:pPr>
            <a:r>
              <a:rPr lang="en-US" sz="2400">
                <a:latin typeface="Times" pitchFamily="-107" charset="0"/>
                <a:ea typeface="ＭＳ Ｐゴシック" pitchFamily="-107" charset="-128"/>
                <a:cs typeface="ＭＳ Ｐゴシック" pitchFamily="-107" charset="-128"/>
              </a:rPr>
              <a:t>And, that the listener’s behavior also constituted “language”</a:t>
            </a:r>
          </a:p>
          <a:p>
            <a:pPr eaLnBrk="1" hangingPunct="1">
              <a:lnSpc>
                <a:spcPct val="90000"/>
              </a:lnSpc>
              <a:buClrTx/>
              <a:buFont typeface="Times" pitchFamily="-107" charset="0"/>
              <a:buChar char="•"/>
            </a:pPr>
            <a:endParaRPr lang="en-US" sz="2400">
              <a:latin typeface="Times" pitchFamily="-107" charset="0"/>
              <a:ea typeface="ＭＳ Ｐゴシック" pitchFamily="-107" charset="-128"/>
              <a:cs typeface="ＭＳ Ｐゴシック" pitchFamily="-107" charset="-128"/>
            </a:endParaRPr>
          </a:p>
          <a:p>
            <a:pPr>
              <a:lnSpc>
                <a:spcPct val="90000"/>
              </a:lnSpc>
              <a:spcBef>
                <a:spcPct val="0"/>
              </a:spcBef>
              <a:buClrTx/>
              <a:buSzTx/>
              <a:buFont typeface="Times" pitchFamily="-107" charset="0"/>
              <a:buChar char="•"/>
            </a:pPr>
            <a:endParaRPr lang="en-US" sz="2800">
              <a:latin typeface="Times" pitchFamily="-107" charset="0"/>
              <a:ea typeface="ＭＳ Ｐゴシック" pitchFamily="-107" charset="-128"/>
              <a:cs typeface="ＭＳ Ｐゴシック" pitchFamily="-107"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2579">
                                            <p:txEl>
                                              <p:pRg st="0" end="0"/>
                                            </p:txEl>
                                          </p:spTgt>
                                        </p:tgtEl>
                                        <p:attrNameLst>
                                          <p:attrName>style.visibility</p:attrName>
                                        </p:attrNameLst>
                                      </p:cBhvr>
                                      <p:to>
                                        <p:strVal val="visible"/>
                                      </p:to>
                                    </p:set>
                                    <p:animEffect transition="in" filter="fade">
                                      <p:cBhvr>
                                        <p:cTn id="7" dur="500"/>
                                        <p:tgtEl>
                                          <p:spTgt spid="1432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2579">
                                            <p:txEl>
                                              <p:pRg st="1" end="1"/>
                                            </p:txEl>
                                          </p:spTgt>
                                        </p:tgtEl>
                                        <p:attrNameLst>
                                          <p:attrName>style.visibility</p:attrName>
                                        </p:attrNameLst>
                                      </p:cBhvr>
                                      <p:to>
                                        <p:strVal val="visible"/>
                                      </p:to>
                                    </p:set>
                                    <p:animEffect transition="in" filter="fade">
                                      <p:cBhvr>
                                        <p:cTn id="12" dur="500"/>
                                        <p:tgtEl>
                                          <p:spTgt spid="1432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2579">
                                            <p:txEl>
                                              <p:pRg st="2" end="2"/>
                                            </p:txEl>
                                          </p:spTgt>
                                        </p:tgtEl>
                                        <p:attrNameLst>
                                          <p:attrName>style.visibility</p:attrName>
                                        </p:attrNameLst>
                                      </p:cBhvr>
                                      <p:to>
                                        <p:strVal val="visible"/>
                                      </p:to>
                                    </p:set>
                                    <p:animEffect transition="in" filter="fade">
                                      <p:cBhvr>
                                        <p:cTn id="17" dur="500"/>
                                        <p:tgtEl>
                                          <p:spTgt spid="1432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2579">
                                            <p:txEl>
                                              <p:pRg st="3" end="3"/>
                                            </p:txEl>
                                          </p:spTgt>
                                        </p:tgtEl>
                                        <p:attrNameLst>
                                          <p:attrName>style.visibility</p:attrName>
                                        </p:attrNameLst>
                                      </p:cBhvr>
                                      <p:to>
                                        <p:strVal val="visible"/>
                                      </p:to>
                                    </p:set>
                                    <p:animEffect transition="in" filter="fade">
                                      <p:cBhvr>
                                        <p:cTn id="22" dur="500"/>
                                        <p:tgtEl>
                                          <p:spTgt spid="14325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2579" grpId="0" build="p" autoUpdateAnimBg="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62000" y="617538"/>
            <a:ext cx="7772400" cy="1143000"/>
          </a:xfrm>
        </p:spPr>
        <p:txBody>
          <a:bodyPr/>
          <a:lstStyle/>
          <a:p>
            <a:pPr algn="ctr" eaLnBrk="1" hangingPunct="1"/>
            <a:r>
              <a:rPr lang="en-US">
                <a:latin typeface="Times" pitchFamily="-107" charset="0"/>
                <a:ea typeface="ＭＳ Ｐゴシック" pitchFamily="-107" charset="-128"/>
                <a:cs typeface="ＭＳ Ｐゴシック" pitchFamily="-107" charset="-128"/>
              </a:rPr>
              <a:t/>
            </a:r>
            <a:br>
              <a:rPr lang="en-US">
                <a:latin typeface="Times" pitchFamily="-107" charset="0"/>
                <a:ea typeface="ＭＳ Ｐゴシック" pitchFamily="-107" charset="-128"/>
                <a:cs typeface="ＭＳ Ｐゴシック" pitchFamily="-107" charset="-128"/>
              </a:rPr>
            </a:br>
            <a:r>
              <a:rPr lang="en-US" sz="4000">
                <a:latin typeface="Times" pitchFamily="-107" charset="0"/>
                <a:ea typeface="ＭＳ Ｐゴシック" pitchFamily="-107" charset="-128"/>
                <a:cs typeface="ＭＳ Ｐゴシック" pitchFamily="-107" charset="-128"/>
              </a:rPr>
              <a:t>The Role of the Listener: </a:t>
            </a:r>
            <a:br>
              <a:rPr lang="en-US" sz="4000">
                <a:latin typeface="Times" pitchFamily="-107" charset="0"/>
                <a:ea typeface="ＭＳ Ｐゴシック" pitchFamily="-107" charset="-128"/>
                <a:cs typeface="ＭＳ Ｐゴシック" pitchFamily="-107" charset="-128"/>
              </a:rPr>
            </a:br>
            <a:r>
              <a:rPr lang="en-US" sz="4000">
                <a:latin typeface="Times" pitchFamily="-107" charset="0"/>
                <a:ea typeface="ＭＳ Ｐゴシック" pitchFamily="-107" charset="-128"/>
                <a:cs typeface="ＭＳ Ｐゴシック" pitchFamily="-107" charset="-128"/>
              </a:rPr>
              <a:t>Research and Applications </a:t>
            </a:r>
          </a:p>
        </p:txBody>
      </p:sp>
      <p:sp>
        <p:nvSpPr>
          <p:cNvPr id="1451011" name="Rectangle 3"/>
          <p:cNvSpPr>
            <a:spLocks noGrp="1" noChangeArrowheads="1"/>
          </p:cNvSpPr>
          <p:nvPr>
            <p:ph type="body" idx="1"/>
          </p:nvPr>
        </p:nvSpPr>
        <p:spPr>
          <a:xfrm>
            <a:off x="304800" y="1905000"/>
            <a:ext cx="8839200" cy="4227513"/>
          </a:xfrm>
        </p:spPr>
        <p:txBody>
          <a:bodyPr/>
          <a:lstStyle/>
          <a:p>
            <a:pPr eaLnBrk="1" hangingPunct="1">
              <a:lnSpc>
                <a:spcPct val="90000"/>
              </a:lnSpc>
              <a:buClrTx/>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Verbal CS</a:t>
            </a:r>
            <a:r>
              <a:rPr sz="2400" baseline="30000" noProof="1">
                <a:solidFill>
                  <a:srgbClr val="000000"/>
                </a:solidFill>
                <a:latin typeface="Times" pitchFamily="-107" charset="0"/>
                <a:ea typeface="ＭＳ Ｐゴシック" pitchFamily="-107" charset="-128"/>
                <a:cs typeface="ＭＳ Ｐゴシック" pitchFamily="-107" charset="-128"/>
              </a:rPr>
              <a:t>D</a:t>
            </a:r>
            <a:r>
              <a:rPr sz="2400" noProof="1">
                <a:solidFill>
                  <a:srgbClr val="000000"/>
                </a:solidFill>
                <a:latin typeface="Times" pitchFamily="-107" charset="0"/>
                <a:ea typeface="ＭＳ Ｐゴシック" pitchFamily="-107" charset="-128"/>
                <a:cs typeface="ＭＳ Ｐゴシック" pitchFamily="-107" charset="-128"/>
              </a:rPr>
              <a:t>s comprise a significant component of the antecedent variables for listener behavior, and constitute an excellent and needed area of research  </a:t>
            </a:r>
          </a:p>
          <a:p>
            <a:pPr eaLnBrk="1" hangingPunct="1">
              <a:lnSpc>
                <a:spcPct val="90000"/>
              </a:lnSpc>
              <a:buClrTx/>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For example: </a:t>
            </a:r>
          </a:p>
          <a:p>
            <a:pPr lvl="1" eaLnBrk="1" hangingPunct="1">
              <a:lnSpc>
                <a:spcPct val="90000"/>
              </a:lnSpc>
              <a:buClrTx/>
              <a:buFont typeface="Times" pitchFamily="-107" charset="0"/>
              <a:buChar char="•"/>
            </a:pPr>
            <a:r>
              <a:rPr sz="2000" noProof="1">
                <a:solidFill>
                  <a:srgbClr val="000000"/>
                </a:solidFill>
                <a:latin typeface="Times" pitchFamily="-107" charset="0"/>
              </a:rPr>
              <a:t>Listener discriminations (receptive language) (e.g., </a:t>
            </a:r>
            <a:r>
              <a:rPr lang="en-US" sz="2000">
                <a:latin typeface="Times" pitchFamily="-107" charset="0"/>
              </a:rPr>
              <a:t>Kelly, Green, &amp; Sidman, 1998)</a:t>
            </a:r>
            <a:endParaRPr sz="1800" noProof="1">
              <a:solidFill>
                <a:srgbClr val="000000"/>
              </a:solidFill>
              <a:latin typeface="Times" pitchFamily="-107" charset="0"/>
            </a:endParaRPr>
          </a:p>
          <a:p>
            <a:pPr lvl="1" eaLnBrk="1" hangingPunct="1">
              <a:lnSpc>
                <a:spcPct val="90000"/>
              </a:lnSpc>
              <a:buClrTx/>
              <a:buFont typeface="Times" pitchFamily="-107" charset="0"/>
              <a:buChar char="•"/>
            </a:pPr>
            <a:r>
              <a:rPr sz="2000" noProof="1">
                <a:solidFill>
                  <a:srgbClr val="000000"/>
                </a:solidFill>
                <a:latin typeface="Times" pitchFamily="-107" charset="0"/>
              </a:rPr>
              <a:t>Listener Responding by Function, Feature, and Class (LRFFC) (</a:t>
            </a:r>
            <a:r>
              <a:rPr lang="en-US" sz="2000">
                <a:latin typeface="Times" pitchFamily="-107" charset="0"/>
              </a:rPr>
              <a:t>Steele &amp; Hayes, 1991)</a:t>
            </a:r>
            <a:endParaRPr sz="2000" noProof="1">
              <a:solidFill>
                <a:srgbClr val="000000"/>
              </a:solidFill>
              <a:latin typeface="Times" pitchFamily="-107" charset="0"/>
            </a:endParaRPr>
          </a:p>
          <a:p>
            <a:pPr lvl="1" eaLnBrk="1" hangingPunct="1">
              <a:lnSpc>
                <a:spcPct val="90000"/>
              </a:lnSpc>
              <a:buClrTx/>
              <a:buFont typeface="Times" pitchFamily="-107" charset="0"/>
              <a:buChar char="•"/>
            </a:pPr>
            <a:r>
              <a:rPr sz="2000" noProof="1">
                <a:solidFill>
                  <a:srgbClr val="000000"/>
                </a:solidFill>
                <a:latin typeface="Times" pitchFamily="-107" charset="0"/>
              </a:rPr>
              <a:t>Autoclitic relations</a:t>
            </a:r>
          </a:p>
          <a:p>
            <a:pPr lvl="1" eaLnBrk="1" hangingPunct="1">
              <a:lnSpc>
                <a:spcPct val="90000"/>
              </a:lnSpc>
              <a:buClrTx/>
              <a:buFont typeface="Times" pitchFamily="-107" charset="0"/>
              <a:buChar char="•"/>
            </a:pPr>
            <a:r>
              <a:rPr sz="2000" noProof="1">
                <a:solidFill>
                  <a:srgbClr val="000000"/>
                </a:solidFill>
                <a:latin typeface="Times" pitchFamily="-107" charset="0"/>
              </a:rPr>
              <a:t>Rule governed behavior (contingency specifying stimuli, Schlinger &amp; Blakely, 1987)</a:t>
            </a:r>
          </a:p>
          <a:p>
            <a:pPr eaLnBrk="1" hangingPunct="1">
              <a:lnSpc>
                <a:spcPct val="90000"/>
              </a:lnSpc>
              <a:buClrTx/>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However, at the current time there is very little behavioral research on multiple component </a:t>
            </a:r>
            <a:r>
              <a:rPr sz="2400" b="1" noProof="1">
                <a:solidFill>
                  <a:srgbClr val="000000"/>
                </a:solidFill>
                <a:latin typeface="Times" pitchFamily="-107" charset="0"/>
                <a:ea typeface="ＭＳ Ｐゴシック" pitchFamily="-107" charset="-128"/>
                <a:cs typeface="ＭＳ Ｐゴシック" pitchFamily="-107" charset="-128"/>
              </a:rPr>
              <a:t>verbal</a:t>
            </a:r>
            <a:r>
              <a:rPr sz="2400" noProof="1">
                <a:solidFill>
                  <a:srgbClr val="000000"/>
                </a:solidFill>
                <a:latin typeface="Times" pitchFamily="-107" charset="0"/>
                <a:ea typeface="ＭＳ Ｐゴシック" pitchFamily="-107" charset="-128"/>
                <a:cs typeface="ＭＳ Ｐゴシック" pitchFamily="-107" charset="-128"/>
              </a:rPr>
              <a:t> conditional discriminations.  Hopefully, that will change</a:t>
            </a:r>
          </a:p>
          <a:p>
            <a:pPr lvl="2" eaLnBrk="1" hangingPunct="1">
              <a:lnSpc>
                <a:spcPct val="90000"/>
              </a:lnSpc>
              <a:buFont typeface="Times" pitchFamily="-107" charset="0"/>
              <a:buChar char="•"/>
            </a:pPr>
            <a:endParaRPr sz="1800" noProof="1">
              <a:solidFill>
                <a:srgbClr val="000000"/>
              </a:solidFill>
              <a:latin typeface="Times" pitchFamily="-107" charset="0"/>
              <a:ea typeface="ＭＳ Ｐゴシック" pitchFamily="-107" charset="-128"/>
            </a:endParaRPr>
          </a:p>
          <a:p>
            <a:pPr lvl="2" eaLnBrk="1" hangingPunct="1">
              <a:lnSpc>
                <a:spcPct val="90000"/>
              </a:lnSpc>
            </a:pPr>
            <a:endParaRPr lang="en-US" sz="1800">
              <a:latin typeface="Times" pitchFamily="-107" charset="0"/>
              <a:ea typeface="ＭＳ Ｐゴシック" pitchFamily="-107"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1011">
                                            <p:txEl>
                                              <p:pRg st="0" end="0"/>
                                            </p:txEl>
                                          </p:spTgt>
                                        </p:tgtEl>
                                        <p:attrNameLst>
                                          <p:attrName>style.visibility</p:attrName>
                                        </p:attrNameLst>
                                      </p:cBhvr>
                                      <p:to>
                                        <p:strVal val="visible"/>
                                      </p:to>
                                    </p:set>
                                    <p:animEffect transition="in" filter="fade">
                                      <p:cBhvr>
                                        <p:cTn id="7" dur="500"/>
                                        <p:tgtEl>
                                          <p:spTgt spid="1451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1011">
                                            <p:txEl>
                                              <p:pRg st="1" end="1"/>
                                            </p:txEl>
                                          </p:spTgt>
                                        </p:tgtEl>
                                        <p:attrNameLst>
                                          <p:attrName>style.visibility</p:attrName>
                                        </p:attrNameLst>
                                      </p:cBhvr>
                                      <p:to>
                                        <p:strVal val="visible"/>
                                      </p:to>
                                    </p:set>
                                    <p:animEffect transition="in" filter="fade">
                                      <p:cBhvr>
                                        <p:cTn id="12" dur="500"/>
                                        <p:tgtEl>
                                          <p:spTgt spid="1451011">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51011">
                                            <p:txEl>
                                              <p:pRg st="2" end="2"/>
                                            </p:txEl>
                                          </p:spTgt>
                                        </p:tgtEl>
                                        <p:attrNameLst>
                                          <p:attrName>style.visibility</p:attrName>
                                        </p:attrNameLst>
                                      </p:cBhvr>
                                      <p:to>
                                        <p:strVal val="visible"/>
                                      </p:to>
                                    </p:set>
                                    <p:animEffect transition="in" filter="fade">
                                      <p:cBhvr>
                                        <p:cTn id="15" dur="500"/>
                                        <p:tgtEl>
                                          <p:spTgt spid="1451011">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51011">
                                            <p:txEl>
                                              <p:pRg st="3" end="3"/>
                                            </p:txEl>
                                          </p:spTgt>
                                        </p:tgtEl>
                                        <p:attrNameLst>
                                          <p:attrName>style.visibility</p:attrName>
                                        </p:attrNameLst>
                                      </p:cBhvr>
                                      <p:to>
                                        <p:strVal val="visible"/>
                                      </p:to>
                                    </p:set>
                                    <p:animEffect transition="in" filter="fade">
                                      <p:cBhvr>
                                        <p:cTn id="18" dur="500"/>
                                        <p:tgtEl>
                                          <p:spTgt spid="1451011">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51011">
                                            <p:txEl>
                                              <p:pRg st="4" end="4"/>
                                            </p:txEl>
                                          </p:spTgt>
                                        </p:tgtEl>
                                        <p:attrNameLst>
                                          <p:attrName>style.visibility</p:attrName>
                                        </p:attrNameLst>
                                      </p:cBhvr>
                                      <p:to>
                                        <p:strVal val="visible"/>
                                      </p:to>
                                    </p:set>
                                    <p:animEffect transition="in" filter="fade">
                                      <p:cBhvr>
                                        <p:cTn id="21" dur="500"/>
                                        <p:tgtEl>
                                          <p:spTgt spid="1451011">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51011">
                                            <p:txEl>
                                              <p:pRg st="5" end="5"/>
                                            </p:txEl>
                                          </p:spTgt>
                                        </p:tgtEl>
                                        <p:attrNameLst>
                                          <p:attrName>style.visibility</p:attrName>
                                        </p:attrNameLst>
                                      </p:cBhvr>
                                      <p:to>
                                        <p:strVal val="visible"/>
                                      </p:to>
                                    </p:set>
                                    <p:animEffect transition="in" filter="fade">
                                      <p:cBhvr>
                                        <p:cTn id="24" dur="500"/>
                                        <p:tgtEl>
                                          <p:spTgt spid="1451011">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51011">
                                            <p:txEl>
                                              <p:pRg st="6" end="6"/>
                                            </p:txEl>
                                          </p:spTgt>
                                        </p:tgtEl>
                                        <p:attrNameLst>
                                          <p:attrName>style.visibility</p:attrName>
                                        </p:attrNameLst>
                                      </p:cBhvr>
                                      <p:to>
                                        <p:strVal val="visible"/>
                                      </p:to>
                                    </p:set>
                                    <p:animEffect transition="in" filter="fade">
                                      <p:cBhvr>
                                        <p:cTn id="29" dur="500"/>
                                        <p:tgtEl>
                                          <p:spTgt spid="14510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1011" grpId="0" build="p" autoUpdateAnimBg="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150938" y="617538"/>
            <a:ext cx="6773862" cy="1143000"/>
          </a:xfrm>
        </p:spPr>
        <p:txBody>
          <a:bodyPr/>
          <a:lstStyle/>
          <a:p>
            <a:pPr algn="ctr" eaLnBrk="1" hangingPunct="1"/>
            <a:r>
              <a:rPr kumimoji="1" lang="en-US" sz="5400">
                <a:latin typeface="Times" pitchFamily="-107" charset="0"/>
                <a:ea typeface="ＭＳ Ｐゴシック" pitchFamily="-107" charset="-128"/>
                <a:cs typeface="ＭＳ Ｐゴシック" pitchFamily="-107" charset="-128"/>
              </a:rPr>
              <a:t>Thank You!</a:t>
            </a:r>
            <a:endParaRPr kumimoji="1" lang="en-US" b="1">
              <a:latin typeface="Times" pitchFamily="-107" charset="0"/>
              <a:ea typeface="ＭＳ Ｐゴシック" pitchFamily="-107" charset="-128"/>
              <a:cs typeface="ＭＳ Ｐゴシック" pitchFamily="-107" charset="-128"/>
            </a:endParaRPr>
          </a:p>
        </p:txBody>
      </p:sp>
      <p:sp>
        <p:nvSpPr>
          <p:cNvPr id="56323" name="Rectangle 3"/>
          <p:cNvSpPr>
            <a:spLocks noGrp="1" noChangeArrowheads="1"/>
          </p:cNvSpPr>
          <p:nvPr>
            <p:ph type="body" idx="1"/>
          </p:nvPr>
        </p:nvSpPr>
        <p:spPr>
          <a:xfrm>
            <a:off x="381000" y="2017713"/>
            <a:ext cx="8574088" cy="4114800"/>
          </a:xfrm>
        </p:spPr>
        <p:txBody>
          <a:bodyPr/>
          <a:lstStyle/>
          <a:p>
            <a:pPr algn="ctr" eaLnBrk="1" hangingPunct="1">
              <a:buFont typeface="Wingdings" pitchFamily="-107" charset="2"/>
              <a:buNone/>
            </a:pPr>
            <a:endParaRPr kumimoji="1" lang="en-US" sz="4000">
              <a:latin typeface="Times" pitchFamily="-107" charset="0"/>
              <a:ea typeface="ＭＳ Ｐゴシック" pitchFamily="-107" charset="-128"/>
              <a:cs typeface="ＭＳ Ｐゴシック" pitchFamily="-107" charset="-128"/>
            </a:endParaRPr>
          </a:p>
          <a:p>
            <a:pPr algn="ctr" eaLnBrk="1" hangingPunct="1">
              <a:buFont typeface="Wingdings" pitchFamily="-107" charset="2"/>
              <a:buNone/>
            </a:pPr>
            <a:r>
              <a:rPr kumimoji="1" lang="en-US" sz="4000">
                <a:latin typeface="Times" pitchFamily="-107" charset="0"/>
                <a:ea typeface="ＭＳ Ｐゴシック" pitchFamily="-107" charset="-128"/>
                <a:cs typeface="ＭＳ Ｐゴシック" pitchFamily="-107" charset="-128"/>
              </a:rPr>
              <a:t>For a copy of this PowerPoint visit:</a:t>
            </a:r>
          </a:p>
          <a:p>
            <a:pPr algn="ctr" eaLnBrk="1" hangingPunct="1">
              <a:buFont typeface="Wingdings" pitchFamily="-107" charset="2"/>
              <a:buNone/>
            </a:pPr>
            <a:endParaRPr kumimoji="1" lang="en-US" sz="4000">
              <a:latin typeface="Times" pitchFamily="-107" charset="0"/>
              <a:ea typeface="ＭＳ Ｐゴシック" pitchFamily="-107" charset="-128"/>
              <a:cs typeface="ＭＳ Ｐゴシック" pitchFamily="-107" charset="-128"/>
            </a:endParaRPr>
          </a:p>
          <a:p>
            <a:pPr algn="ctr" eaLnBrk="1" hangingPunct="1">
              <a:buFont typeface="Wingdings" pitchFamily="-107" charset="2"/>
              <a:buNone/>
            </a:pPr>
            <a:r>
              <a:rPr kumimoji="1" lang="en-US" sz="4000">
                <a:latin typeface="Times" pitchFamily="-107" charset="0"/>
                <a:ea typeface="ＭＳ Ｐゴシック" pitchFamily="-107" charset="-128"/>
                <a:cs typeface="ＭＳ Ｐゴシック" pitchFamily="-107" charset="-128"/>
              </a:rPr>
              <a:t>www.marksundberg.com</a:t>
            </a:r>
            <a:endParaRPr kumimoji="1" lang="en-US">
              <a:latin typeface="Times" pitchFamily="-107" charset="0"/>
              <a:ea typeface="ＭＳ Ｐゴシック" pitchFamily="-107" charset="-128"/>
              <a:cs typeface="ＭＳ Ｐゴシック" pitchFamily="-107"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0" y="617538"/>
            <a:ext cx="8562975" cy="1058862"/>
          </a:xfrm>
        </p:spPr>
        <p:txBody>
          <a:bodyPr/>
          <a:lstStyle/>
          <a:p>
            <a:pPr algn="ctr" eaLnBrk="1" hangingPunct="1"/>
            <a:r>
              <a:rPr lang="en-US" sz="4000">
                <a:latin typeface="Times" pitchFamily="-107" charset="0"/>
                <a:ea typeface="ＭＳ Ｐゴシック" pitchFamily="-107" charset="-128"/>
                <a:cs typeface="ＭＳ Ｐゴシック" pitchFamily="-107" charset="-128"/>
              </a:rPr>
              <a:t>The Role of the Listener: The Problem With Traditional Views</a:t>
            </a:r>
          </a:p>
        </p:txBody>
      </p:sp>
      <p:sp>
        <p:nvSpPr>
          <p:cNvPr id="1435651" name="Rectangle 3"/>
          <p:cNvSpPr>
            <a:spLocks noGrp="1" noChangeArrowheads="1"/>
          </p:cNvSpPr>
          <p:nvPr>
            <p:ph type="body" idx="1"/>
          </p:nvPr>
        </p:nvSpPr>
        <p:spPr>
          <a:xfrm>
            <a:off x="381000" y="1981200"/>
            <a:ext cx="8229600" cy="4267200"/>
          </a:xfrm>
        </p:spPr>
        <p:txBody>
          <a:bodyPr/>
          <a:lstStyle/>
          <a:p>
            <a:pPr eaLnBrk="1" hangingPunct="1">
              <a:buClrTx/>
              <a:buFont typeface="Times" pitchFamily="-107" charset="0"/>
              <a:buChar char="•"/>
            </a:pPr>
            <a:r>
              <a:rPr lang="en-US" sz="2400">
                <a:latin typeface="Times" pitchFamily="-107" charset="0"/>
                <a:ea typeface="ＭＳ Ｐゴシック" pitchFamily="-107" charset="-128"/>
                <a:cs typeface="ＭＳ Ｐゴシック" pitchFamily="-107" charset="-128"/>
              </a:rPr>
              <a:t>“Linguists and psycholinguists are primarily concerned with the behavior of the listener--with what words mean to those who hear them and with what kind of sentences are judged grammatical or ungrammatical” (Skinner, 1978, p. 122) </a:t>
            </a:r>
          </a:p>
          <a:p>
            <a:pPr eaLnBrk="1" hangingPunct="1">
              <a:buClrTx/>
              <a:buFont typeface="Times" pitchFamily="-107" charset="0"/>
              <a:buChar char="•"/>
            </a:pPr>
            <a:r>
              <a:rPr lang="en-US" sz="2400">
                <a:latin typeface="Times" pitchFamily="-107" charset="0"/>
                <a:ea typeface="ＭＳ Ｐゴシック" pitchFamily="-107" charset="-128"/>
                <a:cs typeface="ＭＳ Ｐゴシック" pitchFamily="-107" charset="-128"/>
              </a:rPr>
              <a:t>“The very concept of communication--whether of ideas, meanings, or information--emphasizes transmission to a </a:t>
            </a:r>
            <a:r>
              <a:rPr lang="en-US" sz="2400" i="1">
                <a:latin typeface="Times" pitchFamily="-107" charset="0"/>
                <a:ea typeface="ＭＳ Ｐゴシック" pitchFamily="-107" charset="-128"/>
                <a:cs typeface="ＭＳ Ｐゴシック" pitchFamily="-107" charset="-128"/>
              </a:rPr>
              <a:t>listener” </a:t>
            </a:r>
            <a:r>
              <a:rPr lang="en-US" sz="2400">
                <a:latin typeface="Times" pitchFamily="-107" charset="0"/>
                <a:ea typeface="ＭＳ Ｐゴシック" pitchFamily="-107" charset="-128"/>
                <a:cs typeface="ＭＳ Ｐゴシック" pitchFamily="-107" charset="-128"/>
              </a:rPr>
              <a:t>(Skinner, 1978, p. 122)</a:t>
            </a:r>
          </a:p>
          <a:p>
            <a:pPr eaLnBrk="1" hangingPunct="1">
              <a:buClrTx/>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“Much of the behavior of the listener has no resemblance to the behavior of the speaker and is not verbal according to our definition” (p. 33)</a:t>
            </a:r>
            <a:r>
              <a:rPr lang="en-US" sz="2400">
                <a:latin typeface="Times" pitchFamily="-107" charset="0"/>
                <a:ea typeface="ＭＳ Ｐゴシック" pitchFamily="-107" charset="-128"/>
                <a:cs typeface="ＭＳ Ｐゴシック" pitchFamily="-107" charset="-128"/>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5651">
                                            <p:txEl>
                                              <p:pRg st="0" end="0"/>
                                            </p:txEl>
                                          </p:spTgt>
                                        </p:tgtEl>
                                        <p:attrNameLst>
                                          <p:attrName>style.visibility</p:attrName>
                                        </p:attrNameLst>
                                      </p:cBhvr>
                                      <p:to>
                                        <p:strVal val="visible"/>
                                      </p:to>
                                    </p:set>
                                    <p:animEffect transition="in" filter="fade">
                                      <p:cBhvr>
                                        <p:cTn id="7" dur="500"/>
                                        <p:tgtEl>
                                          <p:spTgt spid="1435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5651">
                                            <p:txEl>
                                              <p:pRg st="1" end="1"/>
                                            </p:txEl>
                                          </p:spTgt>
                                        </p:tgtEl>
                                        <p:attrNameLst>
                                          <p:attrName>style.visibility</p:attrName>
                                        </p:attrNameLst>
                                      </p:cBhvr>
                                      <p:to>
                                        <p:strVal val="visible"/>
                                      </p:to>
                                    </p:set>
                                    <p:animEffect transition="in" filter="fade">
                                      <p:cBhvr>
                                        <p:cTn id="12" dur="500"/>
                                        <p:tgtEl>
                                          <p:spTgt spid="1435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5651">
                                            <p:txEl>
                                              <p:pRg st="2" end="2"/>
                                            </p:txEl>
                                          </p:spTgt>
                                        </p:tgtEl>
                                        <p:attrNameLst>
                                          <p:attrName>style.visibility</p:attrName>
                                        </p:attrNameLst>
                                      </p:cBhvr>
                                      <p:to>
                                        <p:strVal val="visible"/>
                                      </p:to>
                                    </p:set>
                                    <p:animEffect transition="in" filter="fade">
                                      <p:cBhvr>
                                        <p:cTn id="17" dur="500"/>
                                        <p:tgtEl>
                                          <p:spTgt spid="1435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651" grpId="0" build="p" autoUpdateAnimBg="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617538"/>
            <a:ext cx="8715375" cy="1143000"/>
          </a:xfrm>
        </p:spPr>
        <p:txBody>
          <a:bodyPr/>
          <a:lstStyle/>
          <a:p>
            <a:pPr algn="ctr" eaLnBrk="1" hangingPunct="1"/>
            <a:r>
              <a:rPr lang="en-US" sz="4000">
                <a:latin typeface="Times" pitchFamily="-107" charset="0"/>
                <a:ea typeface="ＭＳ Ｐゴシック" pitchFamily="-107" charset="-128"/>
                <a:cs typeface="ＭＳ Ｐゴシック" pitchFamily="-107" charset="-128"/>
              </a:rPr>
              <a:t>The Role of the Listener: </a:t>
            </a:r>
            <a:br>
              <a:rPr lang="en-US" sz="4000">
                <a:latin typeface="Times" pitchFamily="-107" charset="0"/>
                <a:ea typeface="ＭＳ Ｐゴシック" pitchFamily="-107" charset="-128"/>
                <a:cs typeface="ＭＳ Ｐゴシック" pitchFamily="-107" charset="-128"/>
              </a:rPr>
            </a:br>
            <a:r>
              <a:rPr lang="en-US" sz="4000">
                <a:latin typeface="Times" pitchFamily="-107" charset="0"/>
                <a:ea typeface="ＭＳ Ｐゴシック" pitchFamily="-107" charset="-128"/>
                <a:cs typeface="ＭＳ Ｐゴシック" pitchFamily="-107" charset="-128"/>
              </a:rPr>
              <a:t>The Term “Listener”</a:t>
            </a:r>
            <a:endParaRPr lang="en-US">
              <a:ea typeface="ＭＳ Ｐゴシック" pitchFamily="-107" charset="-128"/>
              <a:cs typeface="ＭＳ Ｐゴシック" pitchFamily="-107" charset="-128"/>
            </a:endParaRPr>
          </a:p>
        </p:txBody>
      </p:sp>
      <p:sp>
        <p:nvSpPr>
          <p:cNvPr id="1444867" name="Rectangle 3"/>
          <p:cNvSpPr>
            <a:spLocks noGrp="1" noChangeArrowheads="1"/>
          </p:cNvSpPr>
          <p:nvPr>
            <p:ph type="body" idx="1"/>
          </p:nvPr>
        </p:nvSpPr>
        <p:spPr>
          <a:xfrm>
            <a:off x="381000" y="1981200"/>
            <a:ext cx="8229600" cy="4267200"/>
          </a:xfrm>
        </p:spPr>
        <p:txBody>
          <a:bodyPr/>
          <a:lstStyle/>
          <a:p>
            <a:pPr eaLnBrk="1" hangingPunct="1">
              <a:buClrTx/>
              <a:buFont typeface="Times" pitchFamily="-107" charset="0"/>
              <a:buChar char="•"/>
            </a:pPr>
            <a:r>
              <a:rPr lang="en-US" sz="2400">
                <a:latin typeface="Times" pitchFamily="-107" charset="0"/>
                <a:ea typeface="ＭＳ Ｐゴシック" pitchFamily="-107" charset="-128"/>
                <a:cs typeface="ＭＳ Ｐゴシック" pitchFamily="-107" charset="-128"/>
              </a:rPr>
              <a:t>Etymological sanctions and the term “listener”</a:t>
            </a:r>
          </a:p>
          <a:p>
            <a:pPr eaLnBrk="1" hangingPunct="1">
              <a:buClrTx/>
              <a:buFont typeface="Times" pitchFamily="-107" charset="0"/>
              <a:buChar char="•"/>
            </a:pPr>
            <a:r>
              <a:rPr lang="en-US" sz="2400">
                <a:latin typeface="Times" pitchFamily="-107" charset="0"/>
                <a:ea typeface="ＭＳ Ｐゴシック" pitchFamily="-107" charset="-128"/>
                <a:cs typeface="ＭＳ Ｐゴシック" pitchFamily="-107" charset="-128"/>
              </a:rPr>
              <a:t>Skinner’s use of “listener” is not the same as the accepted lay use of the term (1. To apply oneself to hearing something. 2 To pay attention.  </a:t>
            </a:r>
            <a:r>
              <a:rPr lang="en-US" sz="2400" i="1">
                <a:latin typeface="Times" pitchFamily="-107" charset="0"/>
                <a:ea typeface="ＭＳ Ｐゴシック" pitchFamily="-107" charset="-128"/>
                <a:cs typeface="ＭＳ Ｐゴシック" pitchFamily="-107" charset="-128"/>
              </a:rPr>
              <a:t>The American Heritage Dictionary</a:t>
            </a:r>
            <a:r>
              <a:rPr lang="en-US" sz="2400">
                <a:latin typeface="Times" pitchFamily="-107" charset="0"/>
                <a:ea typeface="ＭＳ Ｐゴシック" pitchFamily="-107" charset="-128"/>
                <a:cs typeface="ＭＳ Ｐゴシック" pitchFamily="-107" charset="-128"/>
              </a:rPr>
              <a:t>)</a:t>
            </a:r>
          </a:p>
          <a:p>
            <a:pPr eaLnBrk="1" hangingPunct="1">
              <a:buClrTx/>
              <a:buFont typeface="Times" pitchFamily="-107" charset="0"/>
              <a:buChar char="•"/>
            </a:pPr>
            <a:r>
              <a:rPr lang="en-US" sz="2400">
                <a:latin typeface="Times" pitchFamily="-107" charset="0"/>
                <a:ea typeface="ＭＳ Ｐゴシック" pitchFamily="-107" charset="-128"/>
                <a:cs typeface="ＭＳ Ｐゴシック" pitchFamily="-107" charset="-128"/>
              </a:rPr>
              <a:t>It is also not the same as linguist’s use of the term</a:t>
            </a:r>
            <a:endParaRPr lang="en-US" sz="2800">
              <a:latin typeface="Times" pitchFamily="-107" charset="0"/>
              <a:ea typeface="ＭＳ Ｐゴシック" pitchFamily="-107" charset="-128"/>
              <a:cs typeface="ＭＳ Ｐゴシック" pitchFamily="-107" charset="-128"/>
            </a:endParaRPr>
          </a:p>
          <a:p>
            <a:pPr eaLnBrk="1" hangingPunct="1">
              <a:buClrTx/>
              <a:buFont typeface="Times" pitchFamily="-107" charset="0"/>
              <a:buChar char="•"/>
            </a:pPr>
            <a:r>
              <a:rPr lang="en-US" sz="2400">
                <a:latin typeface="Times" pitchFamily="-107" charset="0"/>
                <a:ea typeface="ＭＳ Ｐゴシック" pitchFamily="-107" charset="-128"/>
                <a:cs typeface="ＭＳ Ｐゴシック" pitchFamily="-107" charset="-128"/>
              </a:rPr>
              <a:t>The deaf and sign language (“Observers”)</a:t>
            </a:r>
            <a:r>
              <a:rPr lang="en-US" sz="2800">
                <a:latin typeface="Times" pitchFamily="-107" charset="0"/>
                <a:ea typeface="ＭＳ Ｐゴシック" pitchFamily="-107" charset="-128"/>
                <a:cs typeface="ＭＳ Ｐゴシック" pitchFamily="-107" charset="-128"/>
              </a:rPr>
              <a:t> </a:t>
            </a:r>
            <a:endParaRPr lang="en-US" sz="2000">
              <a:latin typeface="Times" pitchFamily="-107" charset="0"/>
              <a:ea typeface="ＭＳ Ｐゴシック" pitchFamily="-107" charset="-128"/>
              <a:cs typeface="ＭＳ Ｐゴシック" pitchFamily="-107"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44867">
                                            <p:txEl>
                                              <p:pRg st="0" end="0"/>
                                            </p:txEl>
                                          </p:spTgt>
                                        </p:tgtEl>
                                        <p:attrNameLst>
                                          <p:attrName>style.visibility</p:attrName>
                                        </p:attrNameLst>
                                      </p:cBhvr>
                                      <p:to>
                                        <p:strVal val="visible"/>
                                      </p:to>
                                    </p:set>
                                    <p:animEffect transition="in" filter="fade">
                                      <p:cBhvr>
                                        <p:cTn id="7" dur="500"/>
                                        <p:tgtEl>
                                          <p:spTgt spid="1444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44867">
                                            <p:txEl>
                                              <p:pRg st="1" end="1"/>
                                            </p:txEl>
                                          </p:spTgt>
                                        </p:tgtEl>
                                        <p:attrNameLst>
                                          <p:attrName>style.visibility</p:attrName>
                                        </p:attrNameLst>
                                      </p:cBhvr>
                                      <p:to>
                                        <p:strVal val="visible"/>
                                      </p:to>
                                    </p:set>
                                    <p:animEffect transition="in" filter="fade">
                                      <p:cBhvr>
                                        <p:cTn id="12" dur="500"/>
                                        <p:tgtEl>
                                          <p:spTgt spid="1444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44867">
                                            <p:txEl>
                                              <p:pRg st="2" end="2"/>
                                            </p:txEl>
                                          </p:spTgt>
                                        </p:tgtEl>
                                        <p:attrNameLst>
                                          <p:attrName>style.visibility</p:attrName>
                                        </p:attrNameLst>
                                      </p:cBhvr>
                                      <p:to>
                                        <p:strVal val="visible"/>
                                      </p:to>
                                    </p:set>
                                    <p:animEffect transition="in" filter="fade">
                                      <p:cBhvr>
                                        <p:cTn id="17" dur="500"/>
                                        <p:tgtEl>
                                          <p:spTgt spid="1444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44867">
                                            <p:txEl>
                                              <p:pRg st="3" end="3"/>
                                            </p:txEl>
                                          </p:spTgt>
                                        </p:tgtEl>
                                        <p:attrNameLst>
                                          <p:attrName>style.visibility</p:attrName>
                                        </p:attrNameLst>
                                      </p:cBhvr>
                                      <p:to>
                                        <p:strVal val="visible"/>
                                      </p:to>
                                    </p:set>
                                    <p:animEffect transition="in" filter="fade">
                                      <p:cBhvr>
                                        <p:cTn id="22" dur="500"/>
                                        <p:tgtEl>
                                          <p:spTgt spid="144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4867" grpId="0" build="p" autoUpdateAnimBg="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2000" y="617538"/>
            <a:ext cx="7772400" cy="1143000"/>
          </a:xfrm>
        </p:spPr>
        <p:txBody>
          <a:bodyPr/>
          <a:lstStyle/>
          <a:p>
            <a:pPr algn="ctr" eaLnBrk="1" hangingPunct="1"/>
            <a:r>
              <a:rPr lang="en-US" sz="4000">
                <a:latin typeface="Times" pitchFamily="-107" charset="0"/>
                <a:ea typeface="ＭＳ Ｐゴシック" pitchFamily="-107" charset="-128"/>
                <a:cs typeface="ＭＳ Ｐゴシック" pitchFamily="-107" charset="-128"/>
              </a:rPr>
              <a:t>The Role of the Listener</a:t>
            </a:r>
            <a:endParaRPr lang="en-US">
              <a:latin typeface="Times" pitchFamily="-107" charset="0"/>
              <a:ea typeface="ＭＳ Ｐゴシック" pitchFamily="-107" charset="-128"/>
              <a:cs typeface="ＭＳ Ｐゴシック" pitchFamily="-107" charset="-128"/>
            </a:endParaRPr>
          </a:p>
        </p:txBody>
      </p:sp>
      <p:sp>
        <p:nvSpPr>
          <p:cNvPr id="1389571" name="Rectangle 3"/>
          <p:cNvSpPr>
            <a:spLocks noGrp="1" noChangeArrowheads="1"/>
          </p:cNvSpPr>
          <p:nvPr>
            <p:ph type="body" idx="1"/>
          </p:nvPr>
        </p:nvSpPr>
        <p:spPr>
          <a:xfrm>
            <a:off x="381000" y="2057400"/>
            <a:ext cx="8574088" cy="4075113"/>
          </a:xfrm>
        </p:spPr>
        <p:txBody>
          <a:bodyPr/>
          <a:lstStyle/>
          <a:p>
            <a:pPr eaLnBrk="1" hangingPunct="1">
              <a:lnSpc>
                <a:spcPct val="90000"/>
              </a:lnSpc>
              <a:buFont typeface="Times" pitchFamily="-107" charset="0"/>
              <a:buChar char="•"/>
            </a:pPr>
            <a:r>
              <a:rPr lang="en-US" sz="2400">
                <a:latin typeface="Times" pitchFamily="-107" charset="0"/>
                <a:ea typeface="ＭＳ Ｐゴシック" pitchFamily="-107" charset="-128"/>
                <a:cs typeface="ＭＳ Ｐゴシック" pitchFamily="-107" charset="-128"/>
              </a:rPr>
              <a:t>What role does the listener play in Skinner’s account of language? </a:t>
            </a:r>
          </a:p>
          <a:p>
            <a:pPr eaLnBrk="1" hangingPunct="1">
              <a:lnSpc>
                <a:spcPct val="90000"/>
              </a:lnSpc>
              <a:buFont typeface="Times" pitchFamily="-107" charset="0"/>
              <a:buChar char="•"/>
            </a:pPr>
            <a:r>
              <a:rPr lang="en-US" sz="2400">
                <a:latin typeface="Times" pitchFamily="-107" charset="0"/>
                <a:ea typeface="ＭＳ Ｐゴシック" pitchFamily="-107" charset="-128"/>
                <a:cs typeface="ＭＳ Ｐゴシック" pitchFamily="-107" charset="-128"/>
              </a:rPr>
              <a:t>A common position is that Skinner totally ignores the listener (e.g., Place, 1981, 1985)</a:t>
            </a: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The word  “listener” appears on at least 50% of the pages in </a:t>
            </a:r>
            <a:r>
              <a:rPr sz="2400" i="1" noProof="1">
                <a:solidFill>
                  <a:srgbClr val="000000"/>
                </a:solidFill>
                <a:latin typeface="Times" pitchFamily="-107" charset="0"/>
                <a:ea typeface="ＭＳ Ｐゴシック" pitchFamily="-107" charset="-128"/>
                <a:cs typeface="ＭＳ Ｐゴシック" pitchFamily="-107" charset="-128"/>
              </a:rPr>
              <a:t>VB</a:t>
            </a: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There are 14 section headings (6 are major headings) containing the word “listener”</a:t>
            </a: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Two full chapters are mostly devoted to the listener (6 &amp; 7)</a:t>
            </a:r>
            <a:endParaRPr lang="en-US" sz="2400">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“Skinner’s analysis of verbal behavior very convincingly directs our attention to the complexity of the listener’s repertoire to account for the speaker’s behavior” (Ferster, 1974, p. 155)</a:t>
            </a:r>
          </a:p>
          <a:p>
            <a:pPr eaLnBrk="1" hangingPunct="1">
              <a:lnSpc>
                <a:spcPct val="90000"/>
              </a:lnSpc>
              <a:buFont typeface="Times" pitchFamily="-107" charset="0"/>
              <a:buNone/>
            </a:pPr>
            <a:endParaRPr sz="2400" noProof="1">
              <a:solidFill>
                <a:srgbClr val="000000"/>
              </a:solidFill>
              <a:latin typeface="Times" pitchFamily="-107" charset="0"/>
              <a:ea typeface="ＭＳ Ｐゴシック" pitchFamily="-107" charset="-128"/>
              <a:cs typeface="ＭＳ Ｐゴシック" pitchFamily="-107" charset="-128"/>
            </a:endParaRPr>
          </a:p>
          <a:p>
            <a:pPr lvl="2" eaLnBrk="1" hangingPunct="1">
              <a:lnSpc>
                <a:spcPct val="90000"/>
              </a:lnSpc>
            </a:pPr>
            <a:endParaRPr lang="en-US" sz="1800">
              <a:latin typeface="Times" pitchFamily="-107" charset="0"/>
              <a:ea typeface="ＭＳ Ｐゴシック" pitchFamily="-107"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89571">
                                            <p:txEl>
                                              <p:pRg st="0" end="0"/>
                                            </p:txEl>
                                          </p:spTgt>
                                        </p:tgtEl>
                                        <p:attrNameLst>
                                          <p:attrName>style.visibility</p:attrName>
                                        </p:attrNameLst>
                                      </p:cBhvr>
                                      <p:to>
                                        <p:strVal val="visible"/>
                                      </p:to>
                                    </p:set>
                                    <p:animEffect transition="in" filter="fade">
                                      <p:cBhvr>
                                        <p:cTn id="7" dur="500"/>
                                        <p:tgtEl>
                                          <p:spTgt spid="13895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89571">
                                            <p:txEl>
                                              <p:pRg st="1" end="1"/>
                                            </p:txEl>
                                          </p:spTgt>
                                        </p:tgtEl>
                                        <p:attrNameLst>
                                          <p:attrName>style.visibility</p:attrName>
                                        </p:attrNameLst>
                                      </p:cBhvr>
                                      <p:to>
                                        <p:strVal val="visible"/>
                                      </p:to>
                                    </p:set>
                                    <p:animEffect transition="in" filter="fade">
                                      <p:cBhvr>
                                        <p:cTn id="12" dur="500"/>
                                        <p:tgtEl>
                                          <p:spTgt spid="13895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89571">
                                            <p:txEl>
                                              <p:pRg st="2" end="2"/>
                                            </p:txEl>
                                          </p:spTgt>
                                        </p:tgtEl>
                                        <p:attrNameLst>
                                          <p:attrName>style.visibility</p:attrName>
                                        </p:attrNameLst>
                                      </p:cBhvr>
                                      <p:to>
                                        <p:strVal val="visible"/>
                                      </p:to>
                                    </p:set>
                                    <p:animEffect transition="in" filter="fade">
                                      <p:cBhvr>
                                        <p:cTn id="17" dur="500"/>
                                        <p:tgtEl>
                                          <p:spTgt spid="13895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89571">
                                            <p:txEl>
                                              <p:pRg st="3" end="3"/>
                                            </p:txEl>
                                          </p:spTgt>
                                        </p:tgtEl>
                                        <p:attrNameLst>
                                          <p:attrName>style.visibility</p:attrName>
                                        </p:attrNameLst>
                                      </p:cBhvr>
                                      <p:to>
                                        <p:strVal val="visible"/>
                                      </p:to>
                                    </p:set>
                                    <p:animEffect transition="in" filter="fade">
                                      <p:cBhvr>
                                        <p:cTn id="22" dur="500"/>
                                        <p:tgtEl>
                                          <p:spTgt spid="13895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89571">
                                            <p:txEl>
                                              <p:pRg st="4" end="4"/>
                                            </p:txEl>
                                          </p:spTgt>
                                        </p:tgtEl>
                                        <p:attrNameLst>
                                          <p:attrName>style.visibility</p:attrName>
                                        </p:attrNameLst>
                                      </p:cBhvr>
                                      <p:to>
                                        <p:strVal val="visible"/>
                                      </p:to>
                                    </p:set>
                                    <p:animEffect transition="in" filter="fade">
                                      <p:cBhvr>
                                        <p:cTn id="27" dur="500"/>
                                        <p:tgtEl>
                                          <p:spTgt spid="13895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89571">
                                            <p:txEl>
                                              <p:pRg st="5" end="5"/>
                                            </p:txEl>
                                          </p:spTgt>
                                        </p:tgtEl>
                                        <p:attrNameLst>
                                          <p:attrName>style.visibility</p:attrName>
                                        </p:attrNameLst>
                                      </p:cBhvr>
                                      <p:to>
                                        <p:strVal val="visible"/>
                                      </p:to>
                                    </p:set>
                                    <p:animEffect transition="in" filter="fade">
                                      <p:cBhvr>
                                        <p:cTn id="32" dur="500"/>
                                        <p:tgtEl>
                                          <p:spTgt spid="13895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9571" grpId="0" build="p" autoUpdateAnimBg="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617538"/>
            <a:ext cx="7772400" cy="1143000"/>
          </a:xfrm>
        </p:spPr>
        <p:txBody>
          <a:bodyPr/>
          <a:lstStyle/>
          <a:p>
            <a:pPr algn="ctr" eaLnBrk="1" hangingPunct="1"/>
            <a:r>
              <a:rPr lang="en-US" sz="4000">
                <a:latin typeface="Times" pitchFamily="-107" charset="0"/>
                <a:ea typeface="ＭＳ Ｐゴシック" pitchFamily="-107" charset="-128"/>
                <a:cs typeface="ＭＳ Ｐゴシック" pitchFamily="-107" charset="-128"/>
              </a:rPr>
              <a:t>The Role of the Listener</a:t>
            </a:r>
            <a:endParaRPr lang="en-US">
              <a:latin typeface="Times" pitchFamily="-107" charset="0"/>
              <a:ea typeface="ＭＳ Ｐゴシック" pitchFamily="-107" charset="-128"/>
              <a:cs typeface="ＭＳ Ｐゴシック" pitchFamily="-107" charset="-128"/>
            </a:endParaRPr>
          </a:p>
        </p:txBody>
      </p:sp>
      <p:sp>
        <p:nvSpPr>
          <p:cNvPr id="1446915" name="Rectangle 3"/>
          <p:cNvSpPr>
            <a:spLocks noGrp="1" noChangeArrowheads="1"/>
          </p:cNvSpPr>
          <p:nvPr>
            <p:ph type="body" idx="1"/>
          </p:nvPr>
        </p:nvSpPr>
        <p:spPr>
          <a:xfrm>
            <a:off x="609600" y="2057400"/>
            <a:ext cx="8345488" cy="4075113"/>
          </a:xfrm>
        </p:spPr>
        <p:txBody>
          <a:bodyPr/>
          <a:lstStyle/>
          <a:p>
            <a:pPr eaLnBrk="1" hangingPunct="1">
              <a:lnSpc>
                <a:spcPct val="90000"/>
              </a:lnSpc>
              <a:buFont typeface="Times" pitchFamily="-107" charset="0"/>
              <a:buChar char="•"/>
            </a:pPr>
            <a:endParaRPr sz="2400" noProof="1">
              <a:solidFill>
                <a:srgbClr val="000000"/>
              </a:solidFill>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r>
              <a:rPr lang="en-US" sz="2400">
                <a:latin typeface="Times" pitchFamily="-107" charset="0"/>
                <a:ea typeface="ＭＳ Ｐゴシック" pitchFamily="-107" charset="-128"/>
                <a:cs typeface="ＭＳ Ｐゴシック" pitchFamily="-107" charset="-128"/>
              </a:rPr>
              <a:t>The problem is that there are several roles of a listener</a:t>
            </a:r>
          </a:p>
          <a:p>
            <a:pPr eaLnBrk="1" hangingPunct="1">
              <a:lnSpc>
                <a:spcPct val="90000"/>
              </a:lnSpc>
              <a:buFont typeface="Times" pitchFamily="-107" charset="0"/>
              <a:buChar char="•"/>
            </a:pPr>
            <a:endParaRPr sz="2400" noProof="1">
              <a:solidFill>
                <a:srgbClr val="000000"/>
              </a:solidFill>
              <a:latin typeface="Times" pitchFamily="-107" charset="0"/>
              <a:ea typeface="ＭＳ Ｐゴシック" pitchFamily="-107" charset="-128"/>
              <a:cs typeface="ＭＳ Ｐゴシック" pitchFamily="-107" charset="-128"/>
            </a:endParaRPr>
          </a:p>
          <a:p>
            <a:pPr lvl="2" eaLnBrk="1" hangingPunct="1">
              <a:lnSpc>
                <a:spcPct val="90000"/>
              </a:lnSpc>
            </a:pPr>
            <a:endParaRPr lang="en-US" sz="1800">
              <a:latin typeface="Times" pitchFamily="-107" charset="0"/>
              <a:ea typeface="ＭＳ Ｐゴシック" pitchFamily="-107"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46915">
                                            <p:txEl>
                                              <p:pRg st="1" end="1"/>
                                            </p:txEl>
                                          </p:spTgt>
                                        </p:tgtEl>
                                        <p:attrNameLst>
                                          <p:attrName>style.visibility</p:attrName>
                                        </p:attrNameLst>
                                      </p:cBhvr>
                                      <p:to>
                                        <p:strVal val="visible"/>
                                      </p:to>
                                    </p:set>
                                    <p:animEffect transition="in" filter="fade">
                                      <p:cBhvr>
                                        <p:cTn id="7" dur="500"/>
                                        <p:tgtEl>
                                          <p:spTgt spid="1446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6915" grpId="0" build="p" autoUpdateAnimBg="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62000" y="617538"/>
            <a:ext cx="7772400" cy="1143000"/>
          </a:xfrm>
        </p:spPr>
        <p:txBody>
          <a:bodyPr/>
          <a:lstStyle/>
          <a:p>
            <a:pPr algn="ctr" eaLnBrk="1" hangingPunct="1"/>
            <a:r>
              <a:rPr lang="en-US" sz="4000">
                <a:latin typeface="Times" pitchFamily="-107" charset="0"/>
                <a:ea typeface="ＭＳ Ｐゴシック" pitchFamily="-107" charset="-128"/>
                <a:cs typeface="ＭＳ Ｐゴシック" pitchFamily="-107" charset="-128"/>
              </a:rPr>
              <a:t>The Different Roles </a:t>
            </a:r>
            <a:br>
              <a:rPr lang="en-US" sz="4000">
                <a:latin typeface="Times" pitchFamily="-107" charset="0"/>
                <a:ea typeface="ＭＳ Ｐゴシック" pitchFamily="-107" charset="-128"/>
                <a:cs typeface="ＭＳ Ｐゴシック" pitchFamily="-107" charset="-128"/>
              </a:rPr>
            </a:br>
            <a:r>
              <a:rPr lang="en-US" sz="4000">
                <a:latin typeface="Times" pitchFamily="-107" charset="0"/>
                <a:ea typeface="ＭＳ Ｐゴシック" pitchFamily="-107" charset="-128"/>
                <a:cs typeface="ＭＳ Ｐゴシック" pitchFamily="-107" charset="-128"/>
              </a:rPr>
              <a:t>of the Listener</a:t>
            </a:r>
            <a:endParaRPr lang="en-US">
              <a:latin typeface="Times" pitchFamily="-107" charset="0"/>
              <a:ea typeface="ＭＳ Ｐゴシック" pitchFamily="-107" charset="-128"/>
              <a:cs typeface="ＭＳ Ｐゴシック" pitchFamily="-107" charset="-128"/>
            </a:endParaRPr>
          </a:p>
        </p:txBody>
      </p:sp>
      <p:sp>
        <p:nvSpPr>
          <p:cNvPr id="1391619" name="Rectangle 3"/>
          <p:cNvSpPr>
            <a:spLocks noGrp="1" noChangeArrowheads="1"/>
          </p:cNvSpPr>
          <p:nvPr>
            <p:ph type="body" idx="1"/>
          </p:nvPr>
        </p:nvSpPr>
        <p:spPr>
          <a:xfrm>
            <a:off x="609600" y="2057400"/>
            <a:ext cx="8345488" cy="4075113"/>
          </a:xfrm>
        </p:spPr>
        <p:txBody>
          <a:bodyPr/>
          <a:lstStyle/>
          <a:p>
            <a:pPr eaLnBrk="1" hangingPunct="1">
              <a:buFont typeface="Times" pitchFamily="-107" charset="0"/>
              <a:buChar char="•"/>
            </a:pPr>
            <a:r>
              <a:rPr lang="en-US" sz="2400" b="1">
                <a:latin typeface="Times" pitchFamily="-107" charset="0"/>
                <a:ea typeface="ＭＳ Ｐゴシック" pitchFamily="-107" charset="-128"/>
                <a:cs typeface="ＭＳ Ｐゴシック" pitchFamily="-107" charset="-128"/>
              </a:rPr>
              <a:t>1) Necessary for a verbal episode</a:t>
            </a:r>
            <a:endParaRPr lang="en-US" sz="2400" u="sng">
              <a:latin typeface="Times" pitchFamily="-107" charset="0"/>
              <a:ea typeface="ＭＳ Ｐゴシック" pitchFamily="-107" charset="-128"/>
              <a:cs typeface="ＭＳ Ｐゴシック" pitchFamily="-107" charset="-128"/>
            </a:endParaRPr>
          </a:p>
          <a:p>
            <a:pPr eaLnBrk="1" hangingPunct="1">
              <a:buFont typeface="Times" pitchFamily="-107" charset="0"/>
              <a:buChar char="•"/>
            </a:pPr>
            <a:r>
              <a:rPr lang="en-US" sz="2400">
                <a:latin typeface="Times" pitchFamily="-107" charset="0"/>
                <a:ea typeface="ＭＳ Ｐゴシック" pitchFamily="-107" charset="-128"/>
                <a:cs typeface="ＭＳ Ｐゴシック" pitchFamily="-107" charset="-128"/>
              </a:rPr>
              <a:t>“The behaviors of the speaker and listener taken together compose what may be called the total verbal episode” (p. 2) </a:t>
            </a:r>
          </a:p>
          <a:p>
            <a:pPr eaLnBrk="1" hangingPunct="1">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“There is nothing in such an episode which is more than the combined behavior of two or more individuals” (p. 2)</a:t>
            </a:r>
          </a:p>
          <a:p>
            <a:pPr eaLnBrk="1" hangingPunct="1">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“It would be foolish to underestimate the difficulty of this subject matter” (p. 3)</a:t>
            </a:r>
            <a:endParaRPr sz="2800" noProof="1">
              <a:solidFill>
                <a:srgbClr val="000000"/>
              </a:solidFill>
              <a:latin typeface="Times" pitchFamily="-107" charset="0"/>
              <a:ea typeface="ＭＳ Ｐゴシック" pitchFamily="-107" charset="-128"/>
              <a:cs typeface="ＭＳ Ｐゴシック" pitchFamily="-107" charset="-128"/>
            </a:endParaRPr>
          </a:p>
          <a:p>
            <a:pPr eaLnBrk="1" hangingPunct="1"/>
            <a:endParaRPr sz="2400" noProof="1">
              <a:solidFill>
                <a:srgbClr val="000000"/>
              </a:solidFill>
              <a:latin typeface="Times" pitchFamily="-107" charset="0"/>
              <a:ea typeface="ＭＳ Ｐゴシック" pitchFamily="-107" charset="-128"/>
              <a:cs typeface="ＭＳ Ｐゴシック" pitchFamily="-107" charset="-128"/>
            </a:endParaRPr>
          </a:p>
          <a:p>
            <a:pPr lvl="2" eaLnBrk="1" hangingPunct="1"/>
            <a:endParaRPr lang="en-US" sz="1800">
              <a:latin typeface="Times" pitchFamily="-107" charset="0"/>
              <a:ea typeface="ＭＳ Ｐゴシック" pitchFamily="-107"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91619">
                                            <p:txEl>
                                              <p:pRg st="0" end="0"/>
                                            </p:txEl>
                                          </p:spTgt>
                                        </p:tgtEl>
                                        <p:attrNameLst>
                                          <p:attrName>style.visibility</p:attrName>
                                        </p:attrNameLst>
                                      </p:cBhvr>
                                      <p:to>
                                        <p:strVal val="visible"/>
                                      </p:to>
                                    </p:set>
                                    <p:animEffect transition="in" filter="fade">
                                      <p:cBhvr>
                                        <p:cTn id="7" dur="500"/>
                                        <p:tgtEl>
                                          <p:spTgt spid="139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91619">
                                            <p:txEl>
                                              <p:pRg st="1" end="1"/>
                                            </p:txEl>
                                          </p:spTgt>
                                        </p:tgtEl>
                                        <p:attrNameLst>
                                          <p:attrName>style.visibility</p:attrName>
                                        </p:attrNameLst>
                                      </p:cBhvr>
                                      <p:to>
                                        <p:strVal val="visible"/>
                                      </p:to>
                                    </p:set>
                                    <p:animEffect transition="in" filter="fade">
                                      <p:cBhvr>
                                        <p:cTn id="12" dur="500"/>
                                        <p:tgtEl>
                                          <p:spTgt spid="139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91619">
                                            <p:txEl>
                                              <p:pRg st="2" end="2"/>
                                            </p:txEl>
                                          </p:spTgt>
                                        </p:tgtEl>
                                        <p:attrNameLst>
                                          <p:attrName>style.visibility</p:attrName>
                                        </p:attrNameLst>
                                      </p:cBhvr>
                                      <p:to>
                                        <p:strVal val="visible"/>
                                      </p:to>
                                    </p:set>
                                    <p:animEffect transition="in" filter="fade">
                                      <p:cBhvr>
                                        <p:cTn id="17" dur="500"/>
                                        <p:tgtEl>
                                          <p:spTgt spid="139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91619">
                                            <p:txEl>
                                              <p:pRg st="3" end="3"/>
                                            </p:txEl>
                                          </p:spTgt>
                                        </p:tgtEl>
                                        <p:attrNameLst>
                                          <p:attrName>style.visibility</p:attrName>
                                        </p:attrNameLst>
                                      </p:cBhvr>
                                      <p:to>
                                        <p:strVal val="visible"/>
                                      </p:to>
                                    </p:set>
                                    <p:animEffect transition="in" filter="fade">
                                      <p:cBhvr>
                                        <p:cTn id="22" dur="500"/>
                                        <p:tgtEl>
                                          <p:spTgt spid="13916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1619" grpId="0" build="p" autoUpdateAnimBg="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62000" y="617538"/>
            <a:ext cx="7772400" cy="1143000"/>
          </a:xfrm>
        </p:spPr>
        <p:txBody>
          <a:bodyPr/>
          <a:lstStyle/>
          <a:p>
            <a:pPr algn="ctr" eaLnBrk="1" hangingPunct="1"/>
            <a:r>
              <a:rPr lang="en-US" sz="4000">
                <a:latin typeface="Times" pitchFamily="-107" charset="0"/>
                <a:ea typeface="ＭＳ Ｐゴシック" pitchFamily="-107" charset="-128"/>
                <a:cs typeface="ＭＳ Ｐゴシック" pitchFamily="-107" charset="-128"/>
              </a:rPr>
              <a:t>The Different Roles </a:t>
            </a:r>
            <a:br>
              <a:rPr lang="en-US" sz="4000">
                <a:latin typeface="Times" pitchFamily="-107" charset="0"/>
                <a:ea typeface="ＭＳ Ｐゴシック" pitchFamily="-107" charset="-128"/>
                <a:cs typeface="ＭＳ Ｐゴシック" pitchFamily="-107" charset="-128"/>
              </a:rPr>
            </a:br>
            <a:r>
              <a:rPr lang="en-US" sz="4000">
                <a:latin typeface="Times" pitchFamily="-107" charset="0"/>
                <a:ea typeface="ＭＳ Ｐゴシック" pitchFamily="-107" charset="-128"/>
                <a:cs typeface="ＭＳ Ｐゴシック" pitchFamily="-107" charset="-128"/>
              </a:rPr>
              <a:t>of the Listener</a:t>
            </a:r>
            <a:endParaRPr lang="en-US">
              <a:latin typeface="Times" pitchFamily="-107" charset="0"/>
              <a:ea typeface="ＭＳ Ｐゴシック" pitchFamily="-107" charset="-128"/>
              <a:cs typeface="ＭＳ Ｐゴシック" pitchFamily="-107" charset="-128"/>
            </a:endParaRPr>
          </a:p>
        </p:txBody>
      </p:sp>
      <p:sp>
        <p:nvSpPr>
          <p:cNvPr id="1436675" name="Rectangle 3"/>
          <p:cNvSpPr>
            <a:spLocks noGrp="1" noChangeArrowheads="1"/>
          </p:cNvSpPr>
          <p:nvPr>
            <p:ph type="body" idx="1"/>
          </p:nvPr>
        </p:nvSpPr>
        <p:spPr>
          <a:xfrm>
            <a:off x="609600" y="2286000"/>
            <a:ext cx="8345488" cy="3846513"/>
          </a:xfrm>
        </p:spPr>
        <p:txBody>
          <a:bodyPr/>
          <a:lstStyle/>
          <a:p>
            <a:pPr eaLnBrk="1" hangingPunct="1">
              <a:lnSpc>
                <a:spcPct val="90000"/>
              </a:lnSpc>
              <a:buFont typeface="Times" pitchFamily="-107" charset="0"/>
              <a:buChar char="•"/>
            </a:pPr>
            <a:r>
              <a:rPr lang="en-US" sz="2400" b="1">
                <a:latin typeface="Times" pitchFamily="-107" charset="0"/>
                <a:ea typeface="ＭＳ Ｐゴシック" pitchFamily="-107" charset="-128"/>
                <a:cs typeface="ＭＳ Ｐゴシック" pitchFamily="-107" charset="-128"/>
              </a:rPr>
              <a:t>2) The listener consequates the speaker’s behavior</a:t>
            </a:r>
            <a:endParaRPr lang="en-US" sz="2400">
              <a:latin typeface="Times" pitchFamily="-107" charset="0"/>
              <a:ea typeface="ＭＳ Ｐゴシック" pitchFamily="-107" charset="-128"/>
              <a:cs typeface="ＭＳ Ｐゴシック" pitchFamily="-107" charset="-128"/>
            </a:endParaRPr>
          </a:p>
          <a:p>
            <a:pPr eaLnBrk="1" hangingPunct="1">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Mediates reinforcement (the definition of VB, p. 2)</a:t>
            </a:r>
          </a:p>
          <a:p>
            <a:pPr eaLnBrk="1" hangingPunct="1">
              <a:buFont typeface="Times" pitchFamily="-107" charset="0"/>
              <a:buChar char="•"/>
            </a:pPr>
            <a:r>
              <a:rPr sz="2400" noProof="1">
                <a:solidFill>
                  <a:srgbClr val="000000"/>
                </a:solidFill>
                <a:latin typeface="Times" pitchFamily="-107" charset="0"/>
                <a:ea typeface="ＭＳ Ｐゴシック" pitchFamily="-107" charset="-128"/>
                <a:cs typeface="ＭＳ Ｐゴシック" pitchFamily="-107" charset="-128"/>
              </a:rPr>
              <a:t>“The verbal community maintains the behavior of the speaker with generalized reinforcement” (p. 151)</a:t>
            </a:r>
            <a:endParaRPr lang="en-US" sz="2800">
              <a:latin typeface="Times" pitchFamily="-107" charset="0"/>
              <a:ea typeface="ＭＳ Ｐゴシック" pitchFamily="-107" charset="-128"/>
              <a:cs typeface="ＭＳ Ｐゴシック" pitchFamily="-107" charset="-128"/>
            </a:endParaRPr>
          </a:p>
          <a:p>
            <a:pPr eaLnBrk="1" hangingPunct="1">
              <a:lnSpc>
                <a:spcPct val="90000"/>
              </a:lnSpc>
            </a:pPr>
            <a:endParaRPr sz="2400" noProof="1">
              <a:solidFill>
                <a:srgbClr val="000000"/>
              </a:solidFill>
              <a:latin typeface="Times" pitchFamily="-107" charset="0"/>
              <a:ea typeface="ＭＳ Ｐゴシック" pitchFamily="-107" charset="-128"/>
              <a:cs typeface="ＭＳ Ｐゴシック" pitchFamily="-107" charset="-128"/>
            </a:endParaRPr>
          </a:p>
          <a:p>
            <a:pPr lvl="2" eaLnBrk="1" hangingPunct="1">
              <a:lnSpc>
                <a:spcPct val="90000"/>
              </a:lnSpc>
            </a:pPr>
            <a:endParaRPr lang="en-US" sz="1800">
              <a:latin typeface="Times" pitchFamily="-107" charset="0"/>
              <a:ea typeface="ＭＳ Ｐゴシック" pitchFamily="-107"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6675">
                                            <p:txEl>
                                              <p:pRg st="0" end="0"/>
                                            </p:txEl>
                                          </p:spTgt>
                                        </p:tgtEl>
                                        <p:attrNameLst>
                                          <p:attrName>style.visibility</p:attrName>
                                        </p:attrNameLst>
                                      </p:cBhvr>
                                      <p:to>
                                        <p:strVal val="visible"/>
                                      </p:to>
                                    </p:set>
                                    <p:animEffect transition="in" filter="fade">
                                      <p:cBhvr>
                                        <p:cTn id="7" dur="500"/>
                                        <p:tgtEl>
                                          <p:spTgt spid="1436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6675">
                                            <p:txEl>
                                              <p:pRg st="1" end="1"/>
                                            </p:txEl>
                                          </p:spTgt>
                                        </p:tgtEl>
                                        <p:attrNameLst>
                                          <p:attrName>style.visibility</p:attrName>
                                        </p:attrNameLst>
                                      </p:cBhvr>
                                      <p:to>
                                        <p:strVal val="visible"/>
                                      </p:to>
                                    </p:set>
                                    <p:animEffect transition="in" filter="fade">
                                      <p:cBhvr>
                                        <p:cTn id="12" dur="500"/>
                                        <p:tgtEl>
                                          <p:spTgt spid="1436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6675">
                                            <p:txEl>
                                              <p:pRg st="2" end="2"/>
                                            </p:txEl>
                                          </p:spTgt>
                                        </p:tgtEl>
                                        <p:attrNameLst>
                                          <p:attrName>style.visibility</p:attrName>
                                        </p:attrNameLst>
                                      </p:cBhvr>
                                      <p:to>
                                        <p:strVal val="visible"/>
                                      </p:to>
                                    </p:set>
                                    <p:animEffect transition="in" filter="fade">
                                      <p:cBhvr>
                                        <p:cTn id="17" dur="500"/>
                                        <p:tgtEl>
                                          <p:spTgt spid="1436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6675" grpId="0" build="p" autoUpdateAnimBg="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2000" y="617538"/>
            <a:ext cx="7772400" cy="1143000"/>
          </a:xfrm>
        </p:spPr>
        <p:txBody>
          <a:bodyPr/>
          <a:lstStyle/>
          <a:p>
            <a:pPr algn="ctr" eaLnBrk="1" hangingPunct="1"/>
            <a:r>
              <a:rPr lang="en-US" sz="4000">
                <a:latin typeface="Times" pitchFamily="-107" charset="0"/>
                <a:ea typeface="ＭＳ Ｐゴシック" pitchFamily="-107" charset="-128"/>
                <a:cs typeface="ＭＳ Ｐゴシック" pitchFamily="-107" charset="-128"/>
              </a:rPr>
              <a:t>The Different Roles </a:t>
            </a:r>
            <a:br>
              <a:rPr lang="en-US" sz="4000">
                <a:latin typeface="Times" pitchFamily="-107" charset="0"/>
                <a:ea typeface="ＭＳ Ｐゴシック" pitchFamily="-107" charset="-128"/>
                <a:cs typeface="ＭＳ Ｐゴシック" pitchFamily="-107" charset="-128"/>
              </a:rPr>
            </a:br>
            <a:r>
              <a:rPr lang="en-US" sz="4000">
                <a:latin typeface="Times" pitchFamily="-107" charset="0"/>
                <a:ea typeface="ＭＳ Ｐゴシック" pitchFamily="-107" charset="-128"/>
                <a:cs typeface="ＭＳ Ｐゴシック" pitchFamily="-107" charset="-128"/>
              </a:rPr>
              <a:t>of the Listener</a:t>
            </a:r>
            <a:endParaRPr lang="en-US">
              <a:latin typeface="Times" pitchFamily="-107" charset="0"/>
              <a:ea typeface="ＭＳ Ｐゴシック" pitchFamily="-107" charset="-128"/>
              <a:cs typeface="ＭＳ Ｐゴシック" pitchFamily="-107" charset="-128"/>
            </a:endParaRPr>
          </a:p>
        </p:txBody>
      </p:sp>
      <p:sp>
        <p:nvSpPr>
          <p:cNvPr id="1438723" name="Rectangle 3"/>
          <p:cNvSpPr>
            <a:spLocks noGrp="1" noChangeArrowheads="1"/>
          </p:cNvSpPr>
          <p:nvPr>
            <p:ph type="body" idx="1"/>
          </p:nvPr>
        </p:nvSpPr>
        <p:spPr>
          <a:xfrm>
            <a:off x="304800" y="2286000"/>
            <a:ext cx="8650288" cy="3846513"/>
          </a:xfrm>
        </p:spPr>
        <p:txBody>
          <a:bodyPr/>
          <a:lstStyle/>
          <a:p>
            <a:pPr eaLnBrk="1" hangingPunct="1">
              <a:lnSpc>
                <a:spcPct val="90000"/>
              </a:lnSpc>
              <a:buFont typeface="Times" pitchFamily="-107" charset="0"/>
              <a:buChar char="•"/>
            </a:pPr>
            <a:r>
              <a:rPr lang="en-US" sz="2400" b="1">
                <a:latin typeface="Times" pitchFamily="-107" charset="0"/>
                <a:ea typeface="ＭＳ Ｐゴシック" pitchFamily="-107" charset="-128"/>
                <a:cs typeface="ＭＳ Ｐゴシック" pitchFamily="-107" charset="-128"/>
              </a:rPr>
              <a:t>3) The listener functions as an S</a:t>
            </a:r>
            <a:r>
              <a:rPr lang="en-US" sz="2400" b="1" baseline="30000">
                <a:latin typeface="Times" pitchFamily="-107" charset="0"/>
                <a:ea typeface="ＭＳ Ｐゴシック" pitchFamily="-107" charset="-128"/>
                <a:cs typeface="ＭＳ Ｐゴシック" pitchFamily="-107" charset="-128"/>
              </a:rPr>
              <a:t>D</a:t>
            </a:r>
            <a:r>
              <a:rPr lang="en-US" sz="2400" b="1">
                <a:latin typeface="Times" pitchFamily="-107" charset="0"/>
                <a:ea typeface="ＭＳ Ｐゴシック" pitchFamily="-107" charset="-128"/>
                <a:cs typeface="ＭＳ Ｐゴシック" pitchFamily="-107" charset="-128"/>
              </a:rPr>
              <a:t> and MO for verbal behavior (The Audience, Chapter 7 in VB)</a:t>
            </a:r>
            <a:endParaRPr lang="en-US" sz="2400">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r>
              <a:rPr lang="en-US" sz="2400">
                <a:latin typeface="Times" pitchFamily="-107" charset="0"/>
                <a:ea typeface="ＭＳ Ｐゴシック" pitchFamily="-107" charset="-128"/>
                <a:cs typeface="ＭＳ Ｐゴシック" pitchFamily="-107" charset="-128"/>
              </a:rPr>
              <a:t>“The listener, as an essential part of the situation in which verbal behavior is observed, is... a discriminative stimulus” (p. 172)</a:t>
            </a:r>
          </a:p>
          <a:p>
            <a:pPr eaLnBrk="1" hangingPunct="1">
              <a:lnSpc>
                <a:spcPct val="90000"/>
              </a:lnSpc>
              <a:buFont typeface="Times" pitchFamily="-107" charset="0"/>
              <a:buChar char="•"/>
            </a:pPr>
            <a:r>
              <a:rPr lang="en-US" sz="2400">
                <a:latin typeface="Times" pitchFamily="-107" charset="0"/>
                <a:ea typeface="ＭＳ Ｐゴシック" pitchFamily="-107" charset="-128"/>
                <a:cs typeface="ＭＳ Ｐゴシック" pitchFamily="-107" charset="-128"/>
              </a:rPr>
              <a:t>“This function is to be distinguished from the action of the listener in reinforcing behavior” (p. 172)</a:t>
            </a:r>
          </a:p>
          <a:p>
            <a:pPr eaLnBrk="1" hangingPunct="1">
              <a:lnSpc>
                <a:spcPct val="90000"/>
              </a:lnSpc>
              <a:buFont typeface="Times" pitchFamily="-107" charset="0"/>
              <a:buNone/>
            </a:pPr>
            <a:endParaRPr lang="en-US" sz="1600">
              <a:latin typeface="Times" pitchFamily="-107" charset="0"/>
              <a:ea typeface="ＭＳ Ｐゴシック" pitchFamily="-107" charset="-128"/>
              <a:cs typeface="ＭＳ Ｐゴシック" pitchFamily="-107" charset="-128"/>
            </a:endParaRPr>
          </a:p>
          <a:p>
            <a:pPr algn="ctr" eaLnBrk="1" hangingPunct="1">
              <a:lnSpc>
                <a:spcPct val="90000"/>
              </a:lnSpc>
              <a:buFont typeface="Times" pitchFamily="-107" charset="0"/>
              <a:buChar char="•"/>
            </a:pPr>
            <a:endParaRPr lang="en-US" sz="1600">
              <a:latin typeface="Times" pitchFamily="-107" charset="0"/>
              <a:ea typeface="ＭＳ Ｐゴシック" pitchFamily="-107" charset="-128"/>
              <a:cs typeface="ＭＳ Ｐゴシック" pitchFamily="-107" charset="-128"/>
            </a:endParaRPr>
          </a:p>
          <a:p>
            <a:pPr algn="ctr" eaLnBrk="1" hangingPunct="1">
              <a:lnSpc>
                <a:spcPct val="90000"/>
              </a:lnSpc>
              <a:buFont typeface="Times" pitchFamily="-107" charset="0"/>
              <a:buChar char="•"/>
            </a:pPr>
            <a:endParaRPr sz="2400" noProof="1">
              <a:solidFill>
                <a:srgbClr val="000000"/>
              </a:solidFill>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endParaRPr lang="en-US" sz="1600" b="1">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endParaRPr lang="en-US" sz="1600" b="1">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endParaRPr lang="en-US" sz="1600">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endParaRPr lang="en-US" sz="1600">
              <a:latin typeface="Times" pitchFamily="-107" charset="0"/>
              <a:ea typeface="ＭＳ Ｐゴシック" pitchFamily="-107" charset="-128"/>
              <a:cs typeface="ＭＳ Ｐゴシック" pitchFamily="-107" charset="-128"/>
            </a:endParaRPr>
          </a:p>
          <a:p>
            <a:pPr eaLnBrk="1" hangingPunct="1">
              <a:lnSpc>
                <a:spcPct val="90000"/>
              </a:lnSpc>
              <a:buFont typeface="Times" pitchFamily="-107" charset="0"/>
              <a:buChar char="•"/>
            </a:pPr>
            <a:endParaRPr sz="2400" noProof="1">
              <a:solidFill>
                <a:srgbClr val="000000"/>
              </a:solidFill>
              <a:latin typeface="Times" pitchFamily="-107" charset="0"/>
              <a:ea typeface="ＭＳ Ｐゴシック" pitchFamily="-107" charset="-128"/>
              <a:cs typeface="ＭＳ Ｐゴシック" pitchFamily="-107" charset="-128"/>
            </a:endParaRPr>
          </a:p>
          <a:p>
            <a:pPr eaLnBrk="1" hangingPunct="1">
              <a:lnSpc>
                <a:spcPct val="90000"/>
              </a:lnSpc>
            </a:pPr>
            <a:endParaRPr sz="2000" noProof="1">
              <a:solidFill>
                <a:srgbClr val="000000"/>
              </a:solidFill>
              <a:latin typeface="Times" pitchFamily="-107" charset="0"/>
              <a:ea typeface="ＭＳ Ｐゴシック" pitchFamily="-107" charset="-128"/>
              <a:cs typeface="ＭＳ Ｐゴシック" pitchFamily="-107" charset="-128"/>
            </a:endParaRPr>
          </a:p>
          <a:p>
            <a:pPr lvl="2" eaLnBrk="1" hangingPunct="1">
              <a:lnSpc>
                <a:spcPct val="90000"/>
              </a:lnSpc>
            </a:pPr>
            <a:endParaRPr lang="en-US" sz="1600">
              <a:latin typeface="Times" pitchFamily="-107" charset="0"/>
              <a:ea typeface="ＭＳ Ｐゴシック" pitchFamily="-107"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8723">
                                            <p:txEl>
                                              <p:pRg st="0" end="0"/>
                                            </p:txEl>
                                          </p:spTgt>
                                        </p:tgtEl>
                                        <p:attrNameLst>
                                          <p:attrName>style.visibility</p:attrName>
                                        </p:attrNameLst>
                                      </p:cBhvr>
                                      <p:to>
                                        <p:strVal val="visible"/>
                                      </p:to>
                                    </p:set>
                                    <p:animEffect transition="in" filter="fade">
                                      <p:cBhvr>
                                        <p:cTn id="7" dur="500"/>
                                        <p:tgtEl>
                                          <p:spTgt spid="1438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8723">
                                            <p:txEl>
                                              <p:pRg st="1" end="1"/>
                                            </p:txEl>
                                          </p:spTgt>
                                        </p:tgtEl>
                                        <p:attrNameLst>
                                          <p:attrName>style.visibility</p:attrName>
                                        </p:attrNameLst>
                                      </p:cBhvr>
                                      <p:to>
                                        <p:strVal val="visible"/>
                                      </p:to>
                                    </p:set>
                                    <p:animEffect transition="in" filter="fade">
                                      <p:cBhvr>
                                        <p:cTn id="12" dur="500"/>
                                        <p:tgtEl>
                                          <p:spTgt spid="1438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8723">
                                            <p:txEl>
                                              <p:pRg st="2" end="2"/>
                                            </p:txEl>
                                          </p:spTgt>
                                        </p:tgtEl>
                                        <p:attrNameLst>
                                          <p:attrName>style.visibility</p:attrName>
                                        </p:attrNameLst>
                                      </p:cBhvr>
                                      <p:to>
                                        <p:strVal val="visible"/>
                                      </p:to>
                                    </p:set>
                                    <p:animEffect transition="in" filter="fade">
                                      <p:cBhvr>
                                        <p:cTn id="17" dur="500"/>
                                        <p:tgtEl>
                                          <p:spTgt spid="1438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8723" grpId="0" build="p" autoUpdateAnimBg="0"/>
    </p:bld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Arial" pitchFamily="-110"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Arial" pitchFamily="-110"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 2:Applications:Microsoft Office 2004:Templates:Presentations:Designs:Blank Presentation</Template>
  <TotalTime>9064</TotalTime>
  <Words>1764</Words>
  <Application>Microsoft Macintosh PowerPoint</Application>
  <PresentationFormat>On-screen Show (4:3)</PresentationFormat>
  <Paragraphs>159</Paragraphs>
  <Slides>21</Slides>
  <Notes>21</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21</vt:i4>
      </vt:variant>
    </vt:vector>
  </HeadingPairs>
  <TitlesOfParts>
    <vt:vector size="27" baseType="lpstr">
      <vt:lpstr>Arial</vt:lpstr>
      <vt:lpstr>ＭＳ Ｐゴシック</vt:lpstr>
      <vt:lpstr>Wingdings</vt:lpstr>
      <vt:lpstr>Times New Roman</vt:lpstr>
      <vt:lpstr>Times</vt:lpstr>
      <vt:lpstr>Blends</vt:lpstr>
      <vt:lpstr>The Role of the Listener in Skinner’s Analysis of Verbal Behavior</vt:lpstr>
      <vt:lpstr>The Role of the Listener: The Problem With Traditional Views</vt:lpstr>
      <vt:lpstr>The Role of the Listener: The Problem With Traditional Views</vt:lpstr>
      <vt:lpstr>The Role of the Listener:  The Term “Listener”</vt:lpstr>
      <vt:lpstr>The Role of the Listener</vt:lpstr>
      <vt:lpstr>The Role of the Listener</vt:lpstr>
      <vt:lpstr>The Different Roles  of the Listener</vt:lpstr>
      <vt:lpstr>The Different Roles  of the Listener</vt:lpstr>
      <vt:lpstr>The Different Roles  of the Listener</vt:lpstr>
      <vt:lpstr>The Different Roles  of the Listener</vt:lpstr>
      <vt:lpstr>The Different Roles  of the Listener</vt:lpstr>
      <vt:lpstr>The Different Roles  of the Listener</vt:lpstr>
      <vt:lpstr>The Different Roles  of the Listener</vt:lpstr>
      <vt:lpstr>The Different Roles  of the Listener</vt:lpstr>
      <vt:lpstr>The Different Roles  of the Listener: Summary</vt:lpstr>
      <vt:lpstr>The Different Roles  of the Listener: Summary</vt:lpstr>
      <vt:lpstr>  The Role of the Listener: What’s Missing?</vt:lpstr>
      <vt:lpstr>  The Role of the Listener: What’s Missing?</vt:lpstr>
      <vt:lpstr>The Role of the Listener: Verbal Conditional Discriminations</vt:lpstr>
      <vt:lpstr> The Role of the Listener:  Research and Applications </vt:lpstr>
      <vt:lpstr>Thank You!</vt:lpstr>
    </vt:vector>
  </TitlesOfParts>
  <Company>Sundberg and Associates</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Behavioural Approach to Language Assessment and Intervention for  Children With Autism</dc:title>
  <cp:lastModifiedBy>Mark Sundberg</cp:lastModifiedBy>
  <cp:revision>230</cp:revision>
  <cp:lastPrinted>2007-08-18T21:51:59Z</cp:lastPrinted>
  <dcterms:created xsi:type="dcterms:W3CDTF">2009-10-27T19:49:37Z</dcterms:created>
  <dcterms:modified xsi:type="dcterms:W3CDTF">2009-10-27T20:15:33Z</dcterms:modified>
</cp:coreProperties>
</file>